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6" r:id="rId5"/>
    <p:sldId id="270" r:id="rId6"/>
    <p:sldId id="269" r:id="rId7"/>
    <p:sldId id="271" r:id="rId8"/>
    <p:sldId id="259" r:id="rId9"/>
    <p:sldId id="260" r:id="rId10"/>
    <p:sldId id="272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n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D38B-A3DA-4D0B-A4B9-DAF3943E8213}" type="datetimeFigureOut">
              <a:rPr lang="nn-NO" smtClean="0"/>
              <a:t>18.05.2022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663339A-D9E3-48AD-B7A7-FAB996561C94}" type="slidenum">
              <a:rPr lang="nn-NO" smtClean="0"/>
              <a:t>‹nr.›</a:t>
            </a:fld>
            <a:endParaRPr lang="nn-NO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22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D38B-A3DA-4D0B-A4B9-DAF3943E8213}" type="datetimeFigureOut">
              <a:rPr lang="nn-NO" smtClean="0"/>
              <a:t>18.05.2022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339A-D9E3-48AD-B7A7-FAB996561C94}" type="slidenum">
              <a:rPr lang="nn-NO" smtClean="0"/>
              <a:t>‹nr.›</a:t>
            </a:fld>
            <a:endParaRPr lang="nn-NO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86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D38B-A3DA-4D0B-A4B9-DAF3943E8213}" type="datetimeFigureOut">
              <a:rPr lang="nn-NO" smtClean="0"/>
              <a:t>18.05.2022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339A-D9E3-48AD-B7A7-FAB996561C94}" type="slidenum">
              <a:rPr lang="nn-NO" smtClean="0"/>
              <a:t>‹nr.›</a:t>
            </a:fld>
            <a:endParaRPr lang="nn-NO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26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D38B-A3DA-4D0B-A4B9-DAF3943E8213}" type="datetimeFigureOut">
              <a:rPr lang="nn-NO" smtClean="0"/>
              <a:t>18.05.2022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339A-D9E3-48AD-B7A7-FAB996561C94}" type="slidenum">
              <a:rPr lang="nn-NO" smtClean="0"/>
              <a:t>‹nr.›</a:t>
            </a:fld>
            <a:endParaRPr lang="nn-NO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38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D38B-A3DA-4D0B-A4B9-DAF3943E8213}" type="datetimeFigureOut">
              <a:rPr lang="nn-NO" smtClean="0"/>
              <a:t>18.05.2022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339A-D9E3-48AD-B7A7-FAB996561C94}" type="slidenum">
              <a:rPr lang="nn-NO" smtClean="0"/>
              <a:t>‹nr.›</a:t>
            </a:fld>
            <a:endParaRPr lang="nn-NO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244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ald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D38B-A3DA-4D0B-A4B9-DAF3943E8213}" type="datetimeFigureOut">
              <a:rPr lang="nn-NO" smtClean="0"/>
              <a:t>18.05.2022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339A-D9E3-48AD-B7A7-FAB996561C94}" type="slidenum">
              <a:rPr lang="nn-NO" smtClean="0"/>
              <a:t>‹nr.›</a:t>
            </a:fld>
            <a:endParaRPr lang="nn-NO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29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li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D38B-A3DA-4D0B-A4B9-DAF3943E8213}" type="datetimeFigureOut">
              <a:rPr lang="nn-NO" smtClean="0"/>
              <a:t>18.05.2022</a:t>
            </a:fld>
            <a:endParaRPr lang="nn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339A-D9E3-48AD-B7A7-FAB996561C94}" type="slidenum">
              <a:rPr lang="nn-NO" smtClean="0"/>
              <a:t>‹nr.›</a:t>
            </a:fld>
            <a:endParaRPr lang="nn-NO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742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er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D38B-A3DA-4D0B-A4B9-DAF3943E8213}" type="datetimeFigureOut">
              <a:rPr lang="nn-NO" smtClean="0"/>
              <a:t>18.05.2022</a:t>
            </a:fld>
            <a:endParaRPr lang="nn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339A-D9E3-48AD-B7A7-FAB996561C94}" type="slidenum">
              <a:rPr lang="nn-NO" smtClean="0"/>
              <a:t>‹nr.›</a:t>
            </a:fld>
            <a:endParaRPr lang="nn-NO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D38B-A3DA-4D0B-A4B9-DAF3943E8213}" type="datetimeFigureOut">
              <a:rPr lang="nn-NO" smtClean="0"/>
              <a:t>18.05.2022</a:t>
            </a:fld>
            <a:endParaRPr lang="nn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339A-D9E3-48AD-B7A7-FAB996561C94}" type="slidenum">
              <a:rPr lang="nn-NO" smtClean="0"/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6975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a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3D38B-A3DA-4D0B-A4B9-DAF3943E8213}" type="datetimeFigureOut">
              <a:rPr lang="nn-NO" smtClean="0"/>
              <a:t>18.05.2022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339A-D9E3-48AD-B7A7-FAB996561C94}" type="slidenum">
              <a:rPr lang="nn-NO" smtClean="0"/>
              <a:t>‹nr.›</a:t>
            </a:fld>
            <a:endParaRPr lang="nn-NO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55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et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n-NO"/>
              <a:t>Klikk på ikonet for å leggje til eit bilete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7D3D38B-A3DA-4D0B-A4B9-DAF3943E8213}" type="datetimeFigureOut">
              <a:rPr lang="nn-NO" smtClean="0"/>
              <a:t>18.05.2022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n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3339A-D9E3-48AD-B7A7-FAB996561C94}" type="slidenum">
              <a:rPr lang="nn-NO" smtClean="0"/>
              <a:t>‹nr.›</a:t>
            </a:fld>
            <a:endParaRPr lang="nn-NO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5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n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3D38B-A3DA-4D0B-A4B9-DAF3943E8213}" type="datetimeFigureOut">
              <a:rPr lang="nn-NO" smtClean="0"/>
              <a:t>18.05.2022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663339A-D9E3-48AD-B7A7-FAB996561C94}" type="slidenum">
              <a:rPr lang="nn-NO" smtClean="0"/>
              <a:t>‹nr.›</a:t>
            </a:fld>
            <a:endParaRPr lang="nn-NO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77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vl.no/samarbeid/samarbeid-lararutdanning-og-kreative-fag/larerutdanningsskoler/skranevatnet/" TargetMode="External"/><Relationship Id="rId7" Type="http://schemas.openxmlformats.org/officeDocument/2006/relationships/hyperlink" Target="https://www.hvl.no/samarbeid/samarbeid-lararutdanning-og-kreative-fag/larerutdanningsskoler/skaredalen-skole/" TargetMode="External"/><Relationship Id="rId2" Type="http://schemas.openxmlformats.org/officeDocument/2006/relationships/hyperlink" Target="https://www.hvl.no/samarbeid/samarbeid-lararutdanning-og-kreative-fag/larerutdanningsskoler/christi-krybbe-skole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vl.no/samarbeid/samarbeid-lararutdanning-og-kreative-fag/larerutdanningsskoler/rubbestadneset/" TargetMode="External"/><Relationship Id="rId5" Type="http://schemas.openxmlformats.org/officeDocument/2006/relationships/hyperlink" Target="https://www.hvl.no/samarbeid/samarbeid-lararutdanning-og-kreative-fag/larerutdanningsskoler/hafslo/" TargetMode="External"/><Relationship Id="rId4" Type="http://schemas.openxmlformats.org/officeDocument/2006/relationships/hyperlink" Target="https://www.hvl.no/samarbeid/samarbeid-lararutdanning-og-kreative-fag/larerutdanningsskoler/leikange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F0792A-0F2B-4A2E-AB38-0A4F18A30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7DB18D-C2F1-4C8C-8808-9C01ECE68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5D935FA-3336-4941-9214-E250A5727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45671" y="644327"/>
            <a:ext cx="9299965" cy="4811366"/>
            <a:chOff x="7639235" y="600024"/>
            <a:chExt cx="3898557" cy="687892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5D9E2ED-FF90-4200-A7EE-6D41D6526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639235" y="600024"/>
              <a:ext cx="3898557" cy="6878929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A4BEB8D-68AD-4314-8A2B-F8DC85A530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0263" y="1062693"/>
              <a:ext cx="3635738" cy="59547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FB31EF6C-FEE8-4BE6-821E-6F0EB7090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1408" y="1590734"/>
            <a:ext cx="7405874" cy="2520012"/>
          </a:xfrm>
          <a:solidFill>
            <a:schemeClr val="bg2"/>
          </a:solidFill>
        </p:spPr>
        <p:txBody>
          <a:bodyPr anchor="ctr">
            <a:normAutofit/>
          </a:bodyPr>
          <a:lstStyle/>
          <a:p>
            <a:pPr algn="ctr"/>
            <a:r>
              <a:rPr lang="nb-NO" sz="4700" dirty="0" err="1">
                <a:solidFill>
                  <a:schemeClr val="tx2"/>
                </a:solidFill>
              </a:rPr>
              <a:t>Lærarutdanningskule</a:t>
            </a:r>
            <a:br>
              <a:rPr lang="nb-NO" sz="4700" dirty="0">
                <a:solidFill>
                  <a:schemeClr val="tx2"/>
                </a:solidFill>
              </a:rPr>
            </a:br>
            <a:r>
              <a:rPr lang="nb-NO" sz="4700" dirty="0">
                <a:solidFill>
                  <a:schemeClr val="tx2"/>
                </a:solidFill>
              </a:rPr>
              <a:t>- pilotprosjekt</a:t>
            </a:r>
            <a:endParaRPr lang="nn-NO" sz="4700" dirty="0">
              <a:solidFill>
                <a:schemeClr val="tx2"/>
              </a:solidFill>
            </a:endParaRP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AEFE4A0-6853-404C-87FF-699D8A6FF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4427183"/>
            <a:ext cx="7379502" cy="522928"/>
          </a:xfrm>
        </p:spPr>
        <p:txBody>
          <a:bodyPr>
            <a:normAutofit/>
          </a:bodyPr>
          <a:lstStyle/>
          <a:p>
            <a:pPr algn="ctr"/>
            <a:endParaRPr lang="nn-NO">
              <a:solidFill>
                <a:srgbClr val="000000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F797D1-251E-41FE-9FF8-AD487DEF2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1407" y="1416139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9A0CE28-0E59-4F4D-9855-8A8DCE9A8E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391407" y="4285341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75CC23F7-9F20-4C4B-8608-BD4DE9728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444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C61B4B-1A18-426A-F475-915ACF7E0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Delrapportar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5840891-AA24-5870-EC3C-1DE131FB2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/>
              <a:t> Delrapport 1: </a:t>
            </a:r>
            <a:r>
              <a:rPr lang="nb-NO" dirty="0" err="1"/>
              <a:t>Forventningar</a:t>
            </a:r>
            <a:r>
              <a:rPr lang="nb-NO" dirty="0"/>
              <a:t> </a:t>
            </a:r>
          </a:p>
          <a:p>
            <a:r>
              <a:rPr lang="nb-NO" dirty="0"/>
              <a:t> Delrapport 2: Praksis og profesjon</a:t>
            </a:r>
          </a:p>
          <a:p>
            <a:r>
              <a:rPr lang="nb-NO" dirty="0"/>
              <a:t> Delrapport 3: </a:t>
            </a:r>
            <a:r>
              <a:rPr lang="nb-NO" dirty="0" err="1"/>
              <a:t>Studentar</a:t>
            </a:r>
            <a:r>
              <a:rPr lang="nb-NO" dirty="0"/>
              <a:t>  - «</a:t>
            </a:r>
            <a:r>
              <a:rPr lang="nb-NO" dirty="0" err="1"/>
              <a:t>Sjølv</a:t>
            </a:r>
            <a:r>
              <a:rPr lang="nb-NO" dirty="0"/>
              <a:t> om </a:t>
            </a:r>
            <a:r>
              <a:rPr lang="nb-NO" dirty="0" err="1"/>
              <a:t>ikkje</a:t>
            </a:r>
            <a:r>
              <a:rPr lang="nb-NO" dirty="0"/>
              <a:t> </a:t>
            </a:r>
            <a:r>
              <a:rPr lang="nb-NO" dirty="0" err="1"/>
              <a:t>studentane</a:t>
            </a:r>
            <a:r>
              <a:rPr lang="nb-NO" dirty="0"/>
              <a:t> kjente til LU-skule-ordninga, eller visste at </a:t>
            </a:r>
            <a:r>
              <a:rPr lang="nb-NO" dirty="0" err="1"/>
              <a:t>dei</a:t>
            </a:r>
            <a:r>
              <a:rPr lang="nb-NO" dirty="0"/>
              <a:t> hadde praksis ved </a:t>
            </a:r>
            <a:r>
              <a:rPr lang="nb-NO" dirty="0" err="1"/>
              <a:t>ein</a:t>
            </a:r>
            <a:r>
              <a:rPr lang="nb-NO" dirty="0"/>
              <a:t> LU-skule,  </a:t>
            </a:r>
            <a:r>
              <a:rPr lang="nb-NO" dirty="0" err="1"/>
              <a:t>skildrar</a:t>
            </a:r>
            <a:r>
              <a:rPr lang="nb-NO" dirty="0"/>
              <a:t> </a:t>
            </a:r>
            <a:r>
              <a:rPr lang="nb-NO" dirty="0" err="1"/>
              <a:t>dei</a:t>
            </a:r>
            <a:r>
              <a:rPr lang="nb-NO" dirty="0"/>
              <a:t> praksisopplevinga som svært positiv </a:t>
            </a:r>
            <a:r>
              <a:rPr lang="nb-NO" dirty="0" err="1"/>
              <a:t>samanlikna</a:t>
            </a:r>
            <a:r>
              <a:rPr lang="nb-NO" dirty="0"/>
              <a:t> med </a:t>
            </a:r>
            <a:r>
              <a:rPr lang="nb-NO" dirty="0" err="1"/>
              <a:t>tidlegare</a:t>
            </a:r>
            <a:r>
              <a:rPr lang="nb-NO" dirty="0"/>
              <a:t> </a:t>
            </a:r>
            <a:r>
              <a:rPr lang="nb-NO" dirty="0" err="1"/>
              <a:t>praksisopplevingar</a:t>
            </a:r>
            <a:r>
              <a:rPr lang="nb-NO" dirty="0"/>
              <a:t>. Dei trekker fram at det er større handlingsrom, </a:t>
            </a:r>
            <a:r>
              <a:rPr lang="nb-NO" dirty="0" err="1"/>
              <a:t>tettare</a:t>
            </a:r>
            <a:r>
              <a:rPr lang="nb-NO" dirty="0"/>
              <a:t> oppfølging, </a:t>
            </a:r>
            <a:r>
              <a:rPr lang="nb-NO" dirty="0" err="1"/>
              <a:t>dei</a:t>
            </a:r>
            <a:r>
              <a:rPr lang="nb-NO" dirty="0"/>
              <a:t> blir inkludert og vist respekt, og </a:t>
            </a:r>
            <a:r>
              <a:rPr lang="nb-NO" dirty="0" err="1"/>
              <a:t>skuleane</a:t>
            </a:r>
            <a:r>
              <a:rPr lang="nb-NO" dirty="0"/>
              <a:t> </a:t>
            </a:r>
            <a:r>
              <a:rPr lang="nb-NO" dirty="0" err="1"/>
              <a:t>verkar</a:t>
            </a:r>
            <a:r>
              <a:rPr lang="nb-NO" dirty="0"/>
              <a:t> «</a:t>
            </a:r>
            <a:r>
              <a:rPr lang="nb-NO" dirty="0" err="1"/>
              <a:t>meir</a:t>
            </a:r>
            <a:r>
              <a:rPr lang="nb-NO" dirty="0"/>
              <a:t> profesjonelle» enn andre </a:t>
            </a:r>
            <a:r>
              <a:rPr lang="nb-NO" dirty="0" err="1"/>
              <a:t>skular</a:t>
            </a:r>
            <a:r>
              <a:rPr lang="nb-NO" dirty="0"/>
              <a:t>»(…) «</a:t>
            </a:r>
            <a:r>
              <a:rPr lang="nb-NO" dirty="0" err="1"/>
              <a:t>Studentane</a:t>
            </a:r>
            <a:r>
              <a:rPr lang="nb-NO" dirty="0"/>
              <a:t> </a:t>
            </a:r>
            <a:r>
              <a:rPr lang="nb-NO" dirty="0" err="1"/>
              <a:t>uttalar</a:t>
            </a:r>
            <a:r>
              <a:rPr lang="nb-NO" dirty="0"/>
              <a:t> seg udelt positivt om praksisen ved LU-</a:t>
            </a:r>
            <a:r>
              <a:rPr lang="nb-NO" dirty="0" err="1"/>
              <a:t>skulane</a:t>
            </a:r>
            <a:r>
              <a:rPr lang="nb-NO" dirty="0"/>
              <a:t>, og det er usikkert om dette </a:t>
            </a:r>
            <a:r>
              <a:rPr lang="nb-NO" dirty="0" err="1"/>
              <a:t>skuldast</a:t>
            </a:r>
            <a:r>
              <a:rPr lang="nb-NO" dirty="0"/>
              <a:t> kvaliteten i opplæringen, eller om </a:t>
            </a:r>
            <a:r>
              <a:rPr lang="nb-NO" dirty="0" err="1"/>
              <a:t>dei</a:t>
            </a:r>
            <a:r>
              <a:rPr lang="nb-NO" dirty="0"/>
              <a:t> er </a:t>
            </a:r>
            <a:r>
              <a:rPr lang="nb-NO" dirty="0" err="1"/>
              <a:t>ein</a:t>
            </a:r>
            <a:r>
              <a:rPr lang="nb-NO" dirty="0"/>
              <a:t> LU-skule fordi </a:t>
            </a:r>
            <a:r>
              <a:rPr lang="nb-NO" dirty="0" err="1"/>
              <a:t>dei</a:t>
            </a:r>
            <a:r>
              <a:rPr lang="nb-NO" dirty="0"/>
              <a:t> i utgangspunktet er utviklingsorienterte?»</a:t>
            </a:r>
          </a:p>
          <a:p>
            <a:r>
              <a:rPr lang="nb-NO" dirty="0"/>
              <a:t> Delrapport 4: </a:t>
            </a:r>
            <a:r>
              <a:rPr lang="nb-NO" dirty="0" err="1"/>
              <a:t>Fou</a:t>
            </a:r>
            <a:r>
              <a:rPr lang="nb-NO" dirty="0"/>
              <a:t> (forskning og utvikling)</a:t>
            </a:r>
          </a:p>
          <a:p>
            <a:r>
              <a:rPr lang="nb-NO" dirty="0"/>
              <a:t> Delrapport 5: LU-skole</a:t>
            </a:r>
          </a:p>
        </p:txBody>
      </p:sp>
    </p:spTree>
    <p:extLst>
      <p:ext uri="{BB962C8B-B14F-4D97-AF65-F5344CB8AC3E}">
        <p14:creationId xmlns:p14="http://schemas.microsoft.com/office/powerpoint/2010/main" val="924647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1A9B44-901F-43CF-8827-66AA78F8B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Samlingar</a:t>
            </a:r>
            <a:r>
              <a:rPr lang="nb-NO" dirty="0"/>
              <a:t> og </a:t>
            </a:r>
            <a:r>
              <a:rPr lang="nb-NO" dirty="0" err="1"/>
              <a:t>konferansar</a:t>
            </a:r>
            <a:endParaRPr lang="nn-NO" dirty="0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EB149D17-7030-4D37-B39E-A4D7473F1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31. mars- Erfaringskonferansen- om overgangen mellom </a:t>
            </a:r>
            <a:r>
              <a:rPr lang="nb-NO" dirty="0" err="1"/>
              <a:t>lærarutdanning</a:t>
            </a:r>
            <a:r>
              <a:rPr lang="nb-NO" dirty="0"/>
              <a:t> og </a:t>
            </a:r>
            <a:r>
              <a:rPr lang="nb-NO" dirty="0" err="1"/>
              <a:t>læraryrket</a:t>
            </a:r>
            <a:r>
              <a:rPr lang="nb-NO" dirty="0"/>
              <a:t>, relevant kompetanse, profesjonsfellesskapet, utfordringer, </a:t>
            </a:r>
            <a:r>
              <a:rPr lang="nb-NO" dirty="0" err="1"/>
              <a:t>masterlæraren</a:t>
            </a:r>
            <a:r>
              <a:rPr lang="nb-NO" dirty="0"/>
              <a:t>, </a:t>
            </a:r>
          </a:p>
          <a:p>
            <a:r>
              <a:rPr lang="nb-NO" dirty="0"/>
              <a:t>20. april- Dialogkonferansen- om arbeid med bachelor- og </a:t>
            </a:r>
            <a:r>
              <a:rPr lang="nb-NO" dirty="0" err="1"/>
              <a:t>masteroppgåver</a:t>
            </a:r>
            <a:r>
              <a:rPr lang="nb-NO" dirty="0"/>
              <a:t>. </a:t>
            </a:r>
          </a:p>
          <a:p>
            <a:r>
              <a:rPr lang="nb-NO" dirty="0"/>
              <a:t>To formål: 1) Å </a:t>
            </a:r>
            <a:r>
              <a:rPr lang="nb-NO" dirty="0" err="1"/>
              <a:t>påverke</a:t>
            </a:r>
            <a:r>
              <a:rPr lang="nb-NO" dirty="0"/>
              <a:t> samarbeidet om framtidas bachelor- og </a:t>
            </a:r>
            <a:r>
              <a:rPr lang="nb-NO" dirty="0" err="1"/>
              <a:t>masteroppgåver</a:t>
            </a:r>
            <a:r>
              <a:rPr lang="nb-NO" dirty="0"/>
              <a:t> i </a:t>
            </a:r>
            <a:r>
              <a:rPr lang="nb-NO" dirty="0" err="1"/>
              <a:t>lærarutdanninga</a:t>
            </a:r>
            <a:r>
              <a:rPr lang="nb-NO" dirty="0"/>
              <a:t>. 2) Å </a:t>
            </a:r>
            <a:r>
              <a:rPr lang="nb-NO" dirty="0" err="1"/>
              <a:t>påverke</a:t>
            </a:r>
            <a:r>
              <a:rPr lang="nb-NO" dirty="0"/>
              <a:t> den nasjonale diskusjonen om kunnskapsutvikling i </a:t>
            </a:r>
            <a:r>
              <a:rPr lang="nb-NO" dirty="0" err="1"/>
              <a:t>bhg</a:t>
            </a:r>
            <a:r>
              <a:rPr lang="nb-NO" dirty="0"/>
              <a:t>., skule og </a:t>
            </a:r>
            <a:r>
              <a:rPr lang="nb-NO" dirty="0" err="1"/>
              <a:t>lærarutdanning</a:t>
            </a:r>
            <a:r>
              <a:rPr lang="nb-NO" dirty="0"/>
              <a:t>.</a:t>
            </a:r>
          </a:p>
          <a:p>
            <a:r>
              <a:rPr lang="nb-NO" dirty="0"/>
              <a:t>26. april- Erfaringsdeling delte </a:t>
            </a:r>
            <a:r>
              <a:rPr lang="nb-NO" dirty="0" err="1"/>
              <a:t>stillingar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572026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F7AC1E-BFFB-48E7-98F0-3B71F84E7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Status og vegen </a:t>
            </a:r>
            <a:r>
              <a:rPr lang="nb-NO"/>
              <a:t>vidare</a:t>
            </a:r>
            <a:endParaRPr lang="nn-NO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5CF9260E-3F1F-43DD-A4C2-8D9172C39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Utvikle betre rutiner for praksis</a:t>
            </a:r>
          </a:p>
          <a:p>
            <a:r>
              <a:rPr lang="nb-NO" dirty="0"/>
              <a:t>Kommunikasjonen mellom HVL og </a:t>
            </a:r>
            <a:r>
              <a:rPr lang="nb-NO" dirty="0" err="1"/>
              <a:t>praksisskular</a:t>
            </a:r>
            <a:r>
              <a:rPr lang="nb-NO" dirty="0"/>
              <a:t>/</a:t>
            </a:r>
            <a:r>
              <a:rPr lang="nb-NO" dirty="0" err="1"/>
              <a:t>lærarar</a:t>
            </a:r>
            <a:r>
              <a:rPr lang="nb-NO" dirty="0"/>
              <a:t> må bli betre</a:t>
            </a:r>
          </a:p>
          <a:p>
            <a:r>
              <a:rPr lang="nb-NO" dirty="0"/>
              <a:t>GLU1 og 2 ordinær praksis, GLU3 ordinær praksis og skuleovertaking, GLU4(våren) og GLU5(</a:t>
            </a:r>
            <a:r>
              <a:rPr lang="nb-NO" dirty="0" err="1"/>
              <a:t>hausten</a:t>
            </a:r>
            <a:r>
              <a:rPr lang="nb-NO" dirty="0"/>
              <a:t>) skal ha </a:t>
            </a:r>
            <a:r>
              <a:rPr lang="nb-NO" dirty="0" err="1"/>
              <a:t>dei</a:t>
            </a:r>
            <a:r>
              <a:rPr lang="nb-NO" dirty="0"/>
              <a:t> same </a:t>
            </a:r>
            <a:r>
              <a:rPr lang="nb-NO" dirty="0" err="1"/>
              <a:t>praksislærarane</a:t>
            </a:r>
            <a:endParaRPr lang="nb-NO" dirty="0"/>
          </a:p>
          <a:p>
            <a:r>
              <a:rPr lang="nb-NO" dirty="0"/>
              <a:t>Styrke rettleiingsutdanninga- stort sprik i </a:t>
            </a:r>
            <a:r>
              <a:rPr lang="nb-NO" dirty="0" err="1"/>
              <a:t>studentane</a:t>
            </a:r>
            <a:r>
              <a:rPr lang="nb-NO" dirty="0"/>
              <a:t> sine </a:t>
            </a:r>
            <a:r>
              <a:rPr lang="nb-NO" dirty="0" err="1"/>
              <a:t>erfaringar</a:t>
            </a:r>
            <a:r>
              <a:rPr lang="nb-NO" dirty="0"/>
              <a:t> med </a:t>
            </a:r>
            <a:r>
              <a:rPr lang="nb-NO" dirty="0" err="1"/>
              <a:t>praksislærar</a:t>
            </a:r>
            <a:endParaRPr lang="nb-NO" dirty="0"/>
          </a:p>
          <a:p>
            <a:r>
              <a:rPr lang="nb-NO" dirty="0" err="1"/>
              <a:t>Lærarrollen</a:t>
            </a:r>
            <a:r>
              <a:rPr lang="nb-NO" dirty="0"/>
              <a:t>- </a:t>
            </a:r>
            <a:r>
              <a:rPr lang="nb-NO" dirty="0" err="1"/>
              <a:t>studentane</a:t>
            </a:r>
            <a:r>
              <a:rPr lang="nb-NO" dirty="0"/>
              <a:t> </a:t>
            </a:r>
            <a:r>
              <a:rPr lang="nb-NO" dirty="0" err="1"/>
              <a:t>ynskjer</a:t>
            </a:r>
            <a:r>
              <a:rPr lang="nb-NO" dirty="0"/>
              <a:t> å møte </a:t>
            </a:r>
            <a:r>
              <a:rPr lang="nb-NO" dirty="0" err="1"/>
              <a:t>fleire</a:t>
            </a:r>
            <a:r>
              <a:rPr lang="nb-NO" dirty="0"/>
              <a:t> sider ved rolla</a:t>
            </a:r>
          </a:p>
          <a:p>
            <a:r>
              <a:rPr lang="nb-NO" dirty="0"/>
              <a:t>Arbeidskrav- funksjonen er </a:t>
            </a:r>
            <a:r>
              <a:rPr lang="nb-NO" dirty="0" err="1"/>
              <a:t>uklår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534530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DAB2BD-37D9-4DE6-BC26-BBBD377A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Fakta om prosjektet</a:t>
            </a:r>
            <a:endParaRPr lang="nn-NO" dirty="0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5E9A212C-1078-4D69-8A5B-30040A692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623068"/>
          </a:xfrm>
        </p:spPr>
        <p:txBody>
          <a:bodyPr>
            <a:normAutofit fontScale="92500" lnSpcReduction="2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Ved </a:t>
            </a:r>
            <a:r>
              <a:rPr kumimoji="0" lang="nb-NO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Høgskulen</a:t>
            </a:r>
            <a:r>
              <a:rPr kumimoji="0" lang="nb-NO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på Vestlandet (HVL) – fakultet for </a:t>
            </a:r>
            <a:r>
              <a:rPr kumimoji="0" lang="nb-NO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lærarutdanning</a:t>
            </a:r>
            <a:r>
              <a:rPr kumimoji="0" lang="nb-NO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, kultur og idrett (FLKI) er det </a:t>
            </a:r>
            <a:r>
              <a:rPr kumimoji="0" lang="nb-NO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hausten</a:t>
            </a:r>
            <a:r>
              <a:rPr kumimoji="0" lang="nb-NO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2020 starta opp </a:t>
            </a:r>
            <a:r>
              <a:rPr kumimoji="0" lang="nb-NO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eit</a:t>
            </a:r>
            <a:r>
              <a:rPr kumimoji="0" lang="nb-NO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fireårig pilotprosjekt (2020-2024) der HVL-FLKI har </a:t>
            </a:r>
            <a:r>
              <a:rPr kumimoji="0" lang="nb-NO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oppnemt</a:t>
            </a:r>
            <a:r>
              <a:rPr kumimoji="0" lang="nb-NO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seks </a:t>
            </a:r>
            <a:r>
              <a:rPr kumimoji="0" lang="nb-NO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lærarutdanningsskoler</a:t>
            </a:r>
            <a:r>
              <a:rPr kumimoji="0" lang="nb-NO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(LU-</a:t>
            </a:r>
            <a:r>
              <a:rPr kumimoji="0" lang="nb-NO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skular</a:t>
            </a:r>
            <a:r>
              <a:rPr kumimoji="0" lang="nb-NO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). </a:t>
            </a:r>
            <a:endParaRPr lang="nb-NO" b="0" i="0" u="none" strike="noStrike" dirty="0">
              <a:solidFill>
                <a:srgbClr val="008AAF"/>
              </a:solidFill>
              <a:effectLst/>
              <a:latin typeface="AkademieStd"/>
              <a:hlinkClick r:id="rId2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b-NO" b="0" i="0" u="none" strike="noStrike" dirty="0">
                <a:solidFill>
                  <a:srgbClr val="008AAF"/>
                </a:solidFill>
                <a:effectLst/>
                <a:latin typeface="AkademieStd"/>
                <a:hlinkClick r:id="rId2"/>
              </a:rPr>
              <a:t>Christi Krybbe skoler </a:t>
            </a:r>
            <a:r>
              <a:rPr lang="nb-NO" b="0" i="0" dirty="0">
                <a:solidFill>
                  <a:srgbClr val="131114"/>
                </a:solidFill>
                <a:effectLst/>
                <a:latin typeface="AkademieStd"/>
              </a:rPr>
              <a:t>(Bergen kommune)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b="0" i="0" u="none" strike="noStrike" dirty="0" err="1">
                <a:solidFill>
                  <a:srgbClr val="008AAF"/>
                </a:solidFill>
                <a:effectLst/>
                <a:latin typeface="AkademieStd"/>
                <a:hlinkClick r:id="rId3"/>
              </a:rPr>
              <a:t>Skranevatnet</a:t>
            </a:r>
            <a:r>
              <a:rPr lang="nb-NO" b="0" i="0" u="none" strike="noStrike" dirty="0">
                <a:solidFill>
                  <a:srgbClr val="008AAF"/>
                </a:solidFill>
                <a:effectLst/>
                <a:latin typeface="AkademieStd"/>
                <a:hlinkClick r:id="rId3"/>
              </a:rPr>
              <a:t> skole</a:t>
            </a:r>
            <a:r>
              <a:rPr lang="nb-NO" b="0" i="0" dirty="0">
                <a:solidFill>
                  <a:srgbClr val="131114"/>
                </a:solidFill>
                <a:effectLst/>
                <a:latin typeface="AkademieStd"/>
              </a:rPr>
              <a:t> (Bergen kommune)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b="0" i="0" u="none" strike="noStrike" dirty="0">
                <a:solidFill>
                  <a:srgbClr val="008AAF"/>
                </a:solidFill>
                <a:effectLst/>
                <a:latin typeface="AkademieStd"/>
                <a:hlinkClick r:id="rId4"/>
              </a:rPr>
              <a:t>Leikanger ungdomsskule</a:t>
            </a:r>
            <a:r>
              <a:rPr lang="nb-NO" b="0" i="0" dirty="0">
                <a:solidFill>
                  <a:srgbClr val="131114"/>
                </a:solidFill>
                <a:effectLst/>
                <a:latin typeface="AkademieStd"/>
              </a:rPr>
              <a:t> (Sogndal kommune)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b="0" i="0" u="none" strike="noStrike" dirty="0">
                <a:solidFill>
                  <a:srgbClr val="008AAF"/>
                </a:solidFill>
                <a:effectLst/>
                <a:latin typeface="AkademieStd"/>
                <a:hlinkClick r:id="rId5"/>
              </a:rPr>
              <a:t>Hafslo barne- og ungdomsskule</a:t>
            </a:r>
            <a:r>
              <a:rPr lang="nb-NO" b="0" i="0" dirty="0">
                <a:solidFill>
                  <a:srgbClr val="131114"/>
                </a:solidFill>
                <a:effectLst/>
                <a:latin typeface="AkademieStd"/>
              </a:rPr>
              <a:t> (Luster kommune)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b="0" i="0" u="none" strike="noStrike" dirty="0">
                <a:solidFill>
                  <a:srgbClr val="008AAF"/>
                </a:solidFill>
                <a:effectLst/>
                <a:latin typeface="AkademieStd"/>
                <a:hlinkClick r:id="rId6"/>
              </a:rPr>
              <a:t>Rubbestadneset skule</a:t>
            </a:r>
            <a:r>
              <a:rPr lang="nb-NO" b="0" i="0" dirty="0">
                <a:solidFill>
                  <a:srgbClr val="131114"/>
                </a:solidFill>
                <a:effectLst/>
                <a:latin typeface="AkademieStd"/>
              </a:rPr>
              <a:t> (Bømlo kommune)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b="0" i="0" u="none" strike="noStrike" dirty="0">
                <a:solidFill>
                  <a:srgbClr val="008AAF"/>
                </a:solidFill>
                <a:effectLst/>
                <a:latin typeface="AkademieStd"/>
                <a:hlinkClick r:id="rId7"/>
              </a:rPr>
              <a:t>Skåredalen skole</a:t>
            </a:r>
            <a:r>
              <a:rPr lang="nb-NO" b="0" i="0" dirty="0">
                <a:solidFill>
                  <a:srgbClr val="131114"/>
                </a:solidFill>
                <a:effectLst/>
                <a:latin typeface="AkademieStd"/>
              </a:rPr>
              <a:t> (Haugesund kommune)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869238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DAB2BD-37D9-4DE6-BC26-BBBD377A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Fakta om prosjektet</a:t>
            </a:r>
            <a:endParaRPr lang="nn-NO" dirty="0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5E9A212C-1078-4D69-8A5B-30040A692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1600" dirty="0"/>
              <a:t>Mål: å fremme og utvikle kvalitet i skule og </a:t>
            </a:r>
            <a:r>
              <a:rPr lang="nb-NO" sz="1600" dirty="0" err="1"/>
              <a:t>høgare</a:t>
            </a:r>
            <a:r>
              <a:rPr lang="nb-NO" sz="1600" dirty="0"/>
              <a:t> utdanning for å styrke </a:t>
            </a:r>
            <a:r>
              <a:rPr lang="nb-NO" sz="1600" dirty="0" err="1"/>
              <a:t>elevar</a:t>
            </a:r>
            <a:r>
              <a:rPr lang="nb-NO" sz="1600" dirty="0"/>
              <a:t> og </a:t>
            </a:r>
            <a:r>
              <a:rPr lang="nb-NO" sz="1600" dirty="0" err="1"/>
              <a:t>lærarstudentar</a:t>
            </a:r>
            <a:r>
              <a:rPr lang="nb-NO" sz="1600" dirty="0"/>
              <a:t> si læring. Skape betre praksis og utdanning gjennom </a:t>
            </a:r>
            <a:r>
              <a:rPr lang="nb-NO" sz="1600" dirty="0" err="1"/>
              <a:t>eit</a:t>
            </a:r>
            <a:r>
              <a:rPr lang="nb-NO" sz="1600" dirty="0"/>
              <a:t> betre system for kunnskapsdeling og kunnskapsutvikling mellom </a:t>
            </a:r>
            <a:r>
              <a:rPr lang="nb-NO" sz="1600" dirty="0" err="1"/>
              <a:t>lærarutdanninga</a:t>
            </a:r>
            <a:r>
              <a:rPr lang="nb-NO" sz="1600" dirty="0"/>
              <a:t> og </a:t>
            </a:r>
            <a:r>
              <a:rPr lang="nb-NO" sz="1600" dirty="0" err="1"/>
              <a:t>praksisskulen</a:t>
            </a:r>
            <a:r>
              <a:rPr lang="nb-NO" sz="1600" dirty="0"/>
              <a:t>.</a:t>
            </a:r>
          </a:p>
          <a:p>
            <a:r>
              <a:rPr lang="nn-NO" sz="1600" dirty="0"/>
              <a:t>Praksis og teori i lærarutdanninga skal sjåast saman og utfylle kvarandre.</a:t>
            </a:r>
          </a:p>
          <a:p>
            <a:r>
              <a:rPr lang="nn-NO" sz="1600" dirty="0"/>
              <a:t>Eit tett og forpliktande samarbeid med HVL. Eit fagmiljø med kvalifiserte praksislærarar som </a:t>
            </a:r>
            <a:r>
              <a:rPr lang="nn-NO" sz="1600" dirty="0" err="1"/>
              <a:t>samarbeidar</a:t>
            </a:r>
            <a:r>
              <a:rPr lang="nn-NO" sz="1600" dirty="0"/>
              <a:t> tett med lærarutdanninga.</a:t>
            </a:r>
          </a:p>
          <a:p>
            <a:r>
              <a:rPr lang="nn-NO" sz="1600" dirty="0"/>
              <a:t>2020-25</a:t>
            </a:r>
          </a:p>
          <a:p>
            <a:r>
              <a:rPr lang="nn-NO" sz="1600" dirty="0"/>
              <a:t>Satsinga skal sikre høg kvalitet i praksisopplæringa, styrke FOU arbeid og auke bruk av delte stillingar</a:t>
            </a:r>
          </a:p>
          <a:p>
            <a:r>
              <a:rPr lang="nb-NO" sz="1600" dirty="0"/>
              <a:t>LU prosjektgruppe Sogndal</a:t>
            </a:r>
          </a:p>
          <a:p>
            <a:r>
              <a:rPr lang="nb-NO" sz="1600" dirty="0"/>
              <a:t>Prosjektledergruppe</a:t>
            </a:r>
          </a:p>
        </p:txBody>
      </p:sp>
    </p:spTree>
    <p:extLst>
      <p:ext uri="{BB962C8B-B14F-4D97-AF65-F5344CB8AC3E}">
        <p14:creationId xmlns:p14="http://schemas.microsoft.com/office/powerpoint/2010/main" val="3136735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54DF05-8AEC-381A-0422-55FD36C87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Praksis- og undervisningssamarbeid knyttet til GLU-utdanningene: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702F8C-8CEA-5FB0-E0BA-69C62786D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1. </a:t>
            </a:r>
            <a:r>
              <a:rPr lang="nb-NO" dirty="0" err="1"/>
              <a:t>Studentar</a:t>
            </a:r>
            <a:r>
              <a:rPr lang="nb-NO" dirty="0"/>
              <a:t> prøver ut undervisningsopplegg </a:t>
            </a:r>
            <a:r>
              <a:rPr lang="nb-NO" dirty="0" err="1"/>
              <a:t>utanom</a:t>
            </a:r>
            <a:r>
              <a:rPr lang="nb-NO" dirty="0"/>
              <a:t> </a:t>
            </a:r>
            <a:r>
              <a:rPr lang="nb-NO" dirty="0" err="1"/>
              <a:t>praksisperiodar</a:t>
            </a:r>
            <a:r>
              <a:rPr lang="nb-NO" dirty="0"/>
              <a:t> </a:t>
            </a:r>
          </a:p>
          <a:p>
            <a:r>
              <a:rPr lang="nb-NO" dirty="0"/>
              <a:t>2. LU-skule og fagmiljø samarbeider om fagdag på LU-skolen </a:t>
            </a:r>
          </a:p>
          <a:p>
            <a:r>
              <a:rPr lang="nb-NO" dirty="0"/>
              <a:t>3. LU-kontakt samarbeider med </a:t>
            </a:r>
            <a:r>
              <a:rPr lang="nb-NO" dirty="0" err="1"/>
              <a:t>eit</a:t>
            </a:r>
            <a:r>
              <a:rPr lang="nb-NO" dirty="0"/>
              <a:t> fagmiljø om prosjektskisser for </a:t>
            </a:r>
            <a:r>
              <a:rPr lang="nb-NO" dirty="0" err="1"/>
              <a:t>masteroppgåva</a:t>
            </a:r>
            <a:r>
              <a:rPr lang="nb-NO" dirty="0"/>
              <a:t>. </a:t>
            </a:r>
            <a:r>
              <a:rPr lang="nb-NO" dirty="0" err="1"/>
              <a:t>Studentane</a:t>
            </a:r>
            <a:r>
              <a:rPr lang="nb-NO" dirty="0"/>
              <a:t> legg fram idéer og LU-kontakten kjem med </a:t>
            </a:r>
            <a:r>
              <a:rPr lang="nb-NO" dirty="0" err="1"/>
              <a:t>innspel</a:t>
            </a:r>
            <a:r>
              <a:rPr lang="nb-NO" dirty="0"/>
              <a:t> knytta til relevans for profesjon (og fag).</a:t>
            </a:r>
          </a:p>
          <a:p>
            <a:r>
              <a:rPr lang="nb-NO" dirty="0"/>
              <a:t> 4. LU-</a:t>
            </a:r>
            <a:r>
              <a:rPr lang="nb-NO" dirty="0" err="1"/>
              <a:t>skulen</a:t>
            </a:r>
            <a:r>
              <a:rPr lang="nb-NO" dirty="0"/>
              <a:t> legg til rette for at </a:t>
            </a:r>
            <a:r>
              <a:rPr lang="nb-NO" dirty="0" err="1"/>
              <a:t>studentar</a:t>
            </a:r>
            <a:r>
              <a:rPr lang="nb-NO" dirty="0"/>
              <a:t> kan samle inn data til </a:t>
            </a:r>
            <a:r>
              <a:rPr lang="nb-NO" dirty="0" err="1"/>
              <a:t>masteroppgåver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7610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FDEE2A-0147-B16D-4CC4-1EA237446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CFF46D-DB51-B33F-1141-B65CF5C16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sz="2000" dirty="0"/>
              <a:t>5. </a:t>
            </a:r>
            <a:r>
              <a:rPr lang="nb-NO" sz="2000" dirty="0" err="1"/>
              <a:t>Lærarar</a:t>
            </a:r>
            <a:r>
              <a:rPr lang="nb-NO" sz="2000" dirty="0"/>
              <a:t> ved LU-skule vert rekruttert som </a:t>
            </a:r>
            <a:r>
              <a:rPr lang="nb-NO" sz="2000" dirty="0" err="1"/>
              <a:t>gjesteundervisar</a:t>
            </a:r>
            <a:r>
              <a:rPr lang="nb-NO" sz="2000" dirty="0"/>
              <a:t> ved GLU-utdanning </a:t>
            </a:r>
          </a:p>
          <a:p>
            <a:r>
              <a:rPr lang="nb-NO" sz="2000" dirty="0"/>
              <a:t>6. Temasamarbeid lokalisert til LU-skule, der studentkull og fagmiljø ved FLKI gjennomfører workshop på LU-</a:t>
            </a:r>
            <a:r>
              <a:rPr lang="nb-NO" sz="2000" dirty="0" err="1"/>
              <a:t>skulen</a:t>
            </a:r>
            <a:r>
              <a:rPr lang="nb-NO" sz="2000" dirty="0"/>
              <a:t> der også </a:t>
            </a:r>
            <a:r>
              <a:rPr lang="nb-NO" sz="2000" dirty="0" err="1"/>
              <a:t>elevar</a:t>
            </a:r>
            <a:r>
              <a:rPr lang="nb-NO" sz="2000" dirty="0"/>
              <a:t> blir involvert </a:t>
            </a:r>
          </a:p>
          <a:p>
            <a:r>
              <a:rPr lang="nb-NO" sz="2000" dirty="0"/>
              <a:t>7. </a:t>
            </a:r>
            <a:r>
              <a:rPr lang="nb-NO" sz="2000" dirty="0" err="1"/>
              <a:t>Lærarar</a:t>
            </a:r>
            <a:r>
              <a:rPr lang="nb-NO" sz="2000" dirty="0"/>
              <a:t> ved LU-</a:t>
            </a:r>
            <a:r>
              <a:rPr lang="nb-NO" sz="2000" dirty="0" err="1"/>
              <a:t>skulen</a:t>
            </a:r>
            <a:r>
              <a:rPr lang="nb-NO" sz="2000" dirty="0"/>
              <a:t> gjennomfører </a:t>
            </a:r>
            <a:r>
              <a:rPr lang="nb-NO" sz="2000" dirty="0" err="1"/>
              <a:t>kompetansegivande</a:t>
            </a:r>
            <a:r>
              <a:rPr lang="nb-NO" sz="2000" dirty="0"/>
              <a:t> kurs ved eigen skule, der fagmiljø ved FLKI er </a:t>
            </a:r>
            <a:r>
              <a:rPr lang="nb-NO" sz="2000" dirty="0" err="1"/>
              <a:t>kursansvarleg</a:t>
            </a:r>
            <a:r>
              <a:rPr lang="nb-NO" sz="2000" dirty="0"/>
              <a:t> </a:t>
            </a:r>
          </a:p>
          <a:p>
            <a:r>
              <a:rPr lang="nb-NO" sz="2000" dirty="0"/>
              <a:t>8. </a:t>
            </a:r>
            <a:r>
              <a:rPr lang="nb-NO" sz="2000" dirty="0" err="1"/>
              <a:t>Lærarar</a:t>
            </a:r>
            <a:r>
              <a:rPr lang="nb-NO" sz="2000" dirty="0"/>
              <a:t> ved LU-</a:t>
            </a:r>
            <a:r>
              <a:rPr lang="nb-NO" sz="2000" dirty="0" err="1"/>
              <a:t>skulen</a:t>
            </a:r>
            <a:r>
              <a:rPr lang="nb-NO" sz="2000" dirty="0"/>
              <a:t> og </a:t>
            </a:r>
            <a:r>
              <a:rPr lang="nb-NO" sz="2000" dirty="0" err="1"/>
              <a:t>fou</a:t>
            </a:r>
            <a:r>
              <a:rPr lang="nb-NO" sz="2000" dirty="0"/>
              <a:t>-kontakt legg til rette for etterutdanningskurs ved eigen skule, der fagmiljø ved FLKI er </a:t>
            </a:r>
            <a:r>
              <a:rPr lang="nb-NO" sz="2000" dirty="0" err="1"/>
              <a:t>kursansvarleg</a:t>
            </a:r>
            <a:r>
              <a:rPr lang="nb-NO" sz="2000" dirty="0"/>
              <a:t> </a:t>
            </a:r>
          </a:p>
          <a:p>
            <a:r>
              <a:rPr lang="nb-NO" sz="2000" dirty="0"/>
              <a:t>9. Delt stilling (20% - 50%): I alt seks </a:t>
            </a:r>
            <a:r>
              <a:rPr lang="nb-NO" sz="2000" dirty="0" err="1"/>
              <a:t>lærarar</a:t>
            </a:r>
            <a:r>
              <a:rPr lang="nb-NO" sz="2000" dirty="0"/>
              <a:t> </a:t>
            </a:r>
            <a:r>
              <a:rPr lang="nb-NO" sz="2000" dirty="0" err="1"/>
              <a:t>frå</a:t>
            </a:r>
            <a:r>
              <a:rPr lang="nb-NO" sz="2000" dirty="0"/>
              <a:t> LU-</a:t>
            </a:r>
            <a:r>
              <a:rPr lang="nb-NO" sz="2000" dirty="0" err="1"/>
              <a:t>skular</a:t>
            </a:r>
            <a:r>
              <a:rPr lang="nb-NO" sz="2000" dirty="0"/>
              <a:t> i delt stilling, fordelt på fire LU-</a:t>
            </a:r>
            <a:r>
              <a:rPr lang="nb-NO" sz="2000" dirty="0" err="1"/>
              <a:t>skular</a:t>
            </a:r>
            <a:r>
              <a:rPr lang="nb-NO" sz="2000" dirty="0"/>
              <a:t> </a:t>
            </a:r>
          </a:p>
          <a:p>
            <a:r>
              <a:rPr lang="nb-NO" sz="2000" dirty="0"/>
              <a:t>10. Hospitering (varierende omfang): </a:t>
            </a:r>
            <a:r>
              <a:rPr lang="nb-NO" sz="2000" dirty="0" err="1"/>
              <a:t>Ein</a:t>
            </a:r>
            <a:r>
              <a:rPr lang="nb-NO" sz="2000" dirty="0"/>
              <a:t> skule har hatt </a:t>
            </a:r>
            <a:r>
              <a:rPr lang="nb-NO" sz="2000" dirty="0" err="1"/>
              <a:t>fleire</a:t>
            </a:r>
            <a:r>
              <a:rPr lang="nb-NO" sz="2000" dirty="0"/>
              <a:t>, mens to andre har henholdsvis </a:t>
            </a:r>
            <a:r>
              <a:rPr lang="nb-NO" sz="2000" dirty="0" err="1"/>
              <a:t>éin</a:t>
            </a:r>
            <a:r>
              <a:rPr lang="nb-NO" sz="2000" dirty="0"/>
              <a:t> og tre </a:t>
            </a:r>
            <a:r>
              <a:rPr lang="nb-NO" sz="2000" dirty="0" err="1"/>
              <a:t>faglærarar</a:t>
            </a:r>
            <a:r>
              <a:rPr lang="nb-NO" sz="2000" dirty="0"/>
              <a:t> </a:t>
            </a:r>
            <a:r>
              <a:rPr lang="nb-NO" sz="2000" dirty="0" err="1"/>
              <a:t>frå</a:t>
            </a:r>
            <a:r>
              <a:rPr lang="nb-NO" sz="2000" dirty="0"/>
              <a:t> HVL-FLKI på hospitering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59477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EE2635-4A3D-D929-A6BB-849F7FFE3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5B38A0E-DE61-71DF-6842-1C7242D6D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000" dirty="0"/>
              <a:t>Målet for prosjektet er å utvikle </a:t>
            </a:r>
            <a:r>
              <a:rPr lang="nb-NO" sz="2000" dirty="0" err="1"/>
              <a:t>eit</a:t>
            </a:r>
            <a:r>
              <a:rPr lang="nb-NO" sz="2000" dirty="0"/>
              <a:t> tett og likeverdig samarbeid mellom </a:t>
            </a:r>
            <a:r>
              <a:rPr lang="nb-NO" sz="2000" dirty="0" err="1"/>
              <a:t>lærerutdanningsskular</a:t>
            </a:r>
            <a:r>
              <a:rPr lang="nb-NO" sz="2000" dirty="0"/>
              <a:t> og HVL-FLKI, og mellom </a:t>
            </a:r>
            <a:r>
              <a:rPr lang="nb-NO" sz="2000" dirty="0" err="1"/>
              <a:t>skuleeigar</a:t>
            </a:r>
            <a:r>
              <a:rPr lang="nb-NO" sz="2000" dirty="0"/>
              <a:t> og HVL-FLKI. Etter pilotperioden skal prosjektet </a:t>
            </a:r>
            <a:r>
              <a:rPr lang="nb-NO" sz="2000" dirty="0" err="1"/>
              <a:t>utvidast</a:t>
            </a:r>
            <a:r>
              <a:rPr lang="nb-NO" sz="2000" dirty="0"/>
              <a:t> der </a:t>
            </a:r>
            <a:r>
              <a:rPr lang="nb-NO" sz="2000" dirty="0" err="1"/>
              <a:t>fleire</a:t>
            </a:r>
            <a:r>
              <a:rPr lang="nb-NO" sz="2000" dirty="0"/>
              <a:t> </a:t>
            </a:r>
            <a:r>
              <a:rPr lang="nb-NO" sz="2000" dirty="0" err="1"/>
              <a:t>skular</a:t>
            </a:r>
            <a:r>
              <a:rPr lang="nb-NO" sz="2000" dirty="0"/>
              <a:t> og </a:t>
            </a:r>
            <a:r>
              <a:rPr lang="nb-NO" sz="2000" dirty="0" err="1"/>
              <a:t>barnehagar</a:t>
            </a:r>
            <a:r>
              <a:rPr lang="nb-NO" sz="2000" dirty="0"/>
              <a:t> kan </a:t>
            </a:r>
            <a:r>
              <a:rPr lang="nb-NO" sz="2000" dirty="0" err="1"/>
              <a:t>vere</a:t>
            </a:r>
            <a:r>
              <a:rPr lang="nb-NO" sz="2000" dirty="0"/>
              <a:t> med.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000" dirty="0" err="1"/>
              <a:t>Ein</a:t>
            </a:r>
            <a:r>
              <a:rPr lang="nb-NO" sz="2000" dirty="0"/>
              <a:t> har fått støtte i inntil 2 år med kr 150 000  </a:t>
            </a:r>
            <a:r>
              <a:rPr lang="nb-NO" sz="2000"/>
              <a:t>pr LU-kontakt</a:t>
            </a:r>
            <a:endParaRPr lang="nb-NO" sz="20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49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1E32C2-6553-4A5D-9E40-75CF13B42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Leikanger ungdomsskule</a:t>
            </a:r>
            <a:endParaRPr lang="nn-NO" dirty="0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D1E67BBA-7F16-46C4-A386-80649AC50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n-NO" dirty="0"/>
              <a:t>2 LU-kontaktar i delte stillingar; Christian Kleiven og Stine Marie Johansen, 2020-2022.</a:t>
            </a:r>
          </a:p>
          <a:p>
            <a:pPr marL="0" indent="0">
              <a:buNone/>
            </a:pPr>
            <a:r>
              <a:rPr lang="nn-NO" dirty="0"/>
              <a:t>    (20% ved HVL – underviser i norsk og pedagogikk)</a:t>
            </a:r>
          </a:p>
          <a:p>
            <a:r>
              <a:rPr lang="nn-NO" dirty="0"/>
              <a:t>Rektor er med i referansegruppa for følgjeforsking.</a:t>
            </a:r>
          </a:p>
          <a:p>
            <a:r>
              <a:rPr lang="nn-NO" dirty="0"/>
              <a:t>Det er eit mål å gjere samarbeidet rundt studentpraksisperiodane best mogleg, og ein ønsker at dei tilsette ved HVL skal vere meir synlege i praksissamarbeidet. </a:t>
            </a:r>
          </a:p>
          <a:p>
            <a:r>
              <a:rPr lang="nn-NO" dirty="0"/>
              <a:t>Studentbesøk og lærarbesøk utanom dei vanlege studentperiodane der ein prøver ut undervisningsopplegg.  Norskundervisning og fjernundervisning.</a:t>
            </a:r>
          </a:p>
          <a:p>
            <a:r>
              <a:rPr lang="nn-NO" dirty="0"/>
              <a:t>Samarbeider om å utvikle nye vurderingsskjema – kanskje ulike skjema for skuleovertakingsperiode, 1. studieår og 2. studieår osb. 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865228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1804AD-29B4-4961-ACBE-B84C34A4C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Hafslo barne- og ungdomsskule</a:t>
            </a:r>
            <a:endParaRPr lang="nn-NO" dirty="0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3471F2DD-54C1-4390-BB25-24447E988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err="1"/>
              <a:t>Praksisskule</a:t>
            </a:r>
            <a:r>
              <a:rPr lang="nb-NO" dirty="0"/>
              <a:t> i mange år.  Godt samarbeidsklima, </a:t>
            </a:r>
            <a:r>
              <a:rPr lang="nb-NO" dirty="0" err="1"/>
              <a:t>ynskjer</a:t>
            </a:r>
            <a:r>
              <a:rPr lang="nb-NO" dirty="0"/>
              <a:t> å utvikle </a:t>
            </a:r>
            <a:r>
              <a:rPr lang="nb-NO" dirty="0" err="1"/>
              <a:t>grunnskulelærarutdanninga</a:t>
            </a:r>
            <a:r>
              <a:rPr lang="nb-NO" dirty="0"/>
              <a:t>, </a:t>
            </a:r>
            <a:r>
              <a:rPr lang="nb-NO" dirty="0" err="1"/>
              <a:t>lærarutdannarane</a:t>
            </a:r>
            <a:r>
              <a:rPr lang="nb-NO" dirty="0"/>
              <a:t> skal ha rettleiingsutdanning</a:t>
            </a:r>
          </a:p>
          <a:p>
            <a:r>
              <a:rPr lang="nb-NO" dirty="0" err="1"/>
              <a:t>DeKomp</a:t>
            </a:r>
            <a:r>
              <a:rPr lang="nb-NO" dirty="0"/>
              <a:t> 2018/19, delt stilling i matematikk 2018/19</a:t>
            </a:r>
          </a:p>
          <a:p>
            <a:r>
              <a:rPr lang="nb-NO" dirty="0"/>
              <a:t>2020- LU kontakt 20%, GLU1-7 </a:t>
            </a:r>
            <a:r>
              <a:rPr lang="nb-NO" dirty="0" err="1"/>
              <a:t>Dragonbox</a:t>
            </a:r>
            <a:r>
              <a:rPr lang="nb-NO" dirty="0"/>
              <a:t>, tilpassa opplæring, </a:t>
            </a:r>
            <a:r>
              <a:rPr lang="nb-NO" dirty="0" err="1"/>
              <a:t>Literacy</a:t>
            </a:r>
            <a:r>
              <a:rPr lang="nb-NO" dirty="0"/>
              <a:t>-prosjekt</a:t>
            </a:r>
          </a:p>
          <a:p>
            <a:r>
              <a:rPr lang="nb-NO" dirty="0"/>
              <a:t>2021- LU kontakt 20%-mentor for </a:t>
            </a:r>
            <a:r>
              <a:rPr lang="nb-NO" dirty="0" err="1"/>
              <a:t>praksislærar</a:t>
            </a:r>
            <a:r>
              <a:rPr lang="nb-NO" dirty="0"/>
              <a:t>, </a:t>
            </a:r>
            <a:r>
              <a:rPr lang="nb-NO" dirty="0" err="1"/>
              <a:t>lærarspesialist</a:t>
            </a:r>
            <a:r>
              <a:rPr lang="nb-NO" dirty="0"/>
              <a:t> i </a:t>
            </a:r>
            <a:r>
              <a:rPr lang="nb-NO" dirty="0" err="1"/>
              <a:t>k&amp;h</a:t>
            </a:r>
            <a:r>
              <a:rPr lang="nb-NO" dirty="0"/>
              <a:t>- delt stilling 25%, hospiteringsordning matematikk, GLU1-7 </a:t>
            </a:r>
            <a:r>
              <a:rPr lang="nb-NO" dirty="0" err="1"/>
              <a:t>Dragonbox</a:t>
            </a:r>
            <a:r>
              <a:rPr lang="nb-NO" dirty="0"/>
              <a:t>, tilpassa opplæring, FOU arbeid- selvregulert læring</a:t>
            </a:r>
          </a:p>
          <a:p>
            <a:r>
              <a:rPr lang="nb-NO" dirty="0"/>
              <a:t>2022- LU kontakt 20%- mentor for </a:t>
            </a:r>
            <a:r>
              <a:rPr lang="nb-NO" dirty="0" err="1"/>
              <a:t>praksislærar</a:t>
            </a:r>
            <a:r>
              <a:rPr lang="nb-NO" dirty="0"/>
              <a:t>, for </a:t>
            </a:r>
            <a:r>
              <a:rPr lang="nb-NO" dirty="0" err="1"/>
              <a:t>nytilsett</a:t>
            </a:r>
            <a:r>
              <a:rPr lang="nb-NO" dirty="0"/>
              <a:t> og nyutdanna, delt stilling 40% </a:t>
            </a:r>
            <a:r>
              <a:rPr lang="nb-NO" dirty="0" err="1"/>
              <a:t>k&amp;h</a:t>
            </a:r>
            <a:r>
              <a:rPr lang="nb-NO" dirty="0"/>
              <a:t>, prioritere utviklingstid for å styrke rettleiingskompetansen, FOU arbeid </a:t>
            </a:r>
            <a:r>
              <a:rPr lang="nb-NO" dirty="0" err="1"/>
              <a:t>meistring</a:t>
            </a:r>
            <a:r>
              <a:rPr lang="nb-NO" dirty="0"/>
              <a:t>, selvregulert læring</a:t>
            </a:r>
          </a:p>
          <a:p>
            <a:endParaRPr lang="nb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744078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A15E37-FB23-4CAF-94E7-BD2F8E37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Følgeforskning</a:t>
            </a:r>
            <a:endParaRPr lang="nn-NO" dirty="0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28F7A52B-B98F-48BE-B25D-D444519B5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Parallelt med LU-prosjektet er det oppretta </a:t>
            </a:r>
            <a:r>
              <a:rPr kumimoji="0" lang="nb-NO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eit</a:t>
            </a:r>
            <a:r>
              <a:rPr kumimoji="0" lang="nb-NO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følgeforskningsprosjekt som skal gå over tre år (haust 2020 – vår 2023) og den har som </a:t>
            </a:r>
            <a:r>
              <a:rPr kumimoji="0" lang="nb-NO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oppgåve</a:t>
            </a:r>
            <a:r>
              <a:rPr kumimoji="0" lang="nb-NO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å vurdere kva som </a:t>
            </a:r>
            <a:r>
              <a:rPr kumimoji="0" lang="nb-NO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fremjar</a:t>
            </a:r>
            <a:r>
              <a:rPr kumimoji="0" lang="nb-NO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og </a:t>
            </a:r>
            <a:r>
              <a:rPr kumimoji="0" lang="nb-NO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hemmar</a:t>
            </a:r>
            <a:r>
              <a:rPr kumimoji="0" lang="nb-NO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utviklingen og gjennomføringen av LU-prosjektet, </a:t>
            </a:r>
            <a:r>
              <a:rPr kumimoji="0" lang="nb-NO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sidan</a:t>
            </a:r>
            <a:r>
              <a:rPr kumimoji="0" lang="nb-NO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tanken er at prosjektet skal </a:t>
            </a:r>
            <a:r>
              <a:rPr kumimoji="0" lang="nb-NO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oppskalerast</a:t>
            </a:r>
            <a:r>
              <a:rPr kumimoji="0" lang="nb-NO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på sikt. Følgjeforskninga vil følgje LU-prosjektet si utvikling og gjennom </a:t>
            </a:r>
            <a:r>
              <a:rPr kumimoji="0" lang="nb-NO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halvårlege</a:t>
            </a:r>
            <a:r>
              <a:rPr kumimoji="0" lang="nb-NO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nb-NO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delrapportar</a:t>
            </a:r>
            <a:r>
              <a:rPr kumimoji="0" lang="nb-NO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, og rette </a:t>
            </a:r>
            <a:r>
              <a:rPr kumimoji="0" lang="nb-NO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merksemda</a:t>
            </a:r>
            <a:r>
              <a:rPr kumimoji="0" lang="nb-NO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mot ulike sider av prosjektet.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Fokuset til </a:t>
            </a:r>
            <a:r>
              <a:rPr kumimoji="0" lang="nb-NO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no</a:t>
            </a:r>
            <a:r>
              <a:rPr kumimoji="0" lang="nb-NO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har </a:t>
            </a:r>
            <a:r>
              <a:rPr kumimoji="0" lang="nb-NO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vore</a:t>
            </a:r>
            <a:r>
              <a:rPr kumimoji="0" lang="nb-NO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rammer/forventninger, praksis/profesjon og </a:t>
            </a:r>
            <a:r>
              <a:rPr kumimoji="0" lang="nb-NO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studentar</a:t>
            </a:r>
            <a:r>
              <a:rPr kumimoji="0" lang="nb-NO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B71E42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Målet med delrapportene er å gi aktørene i LU-prosjektet grunnlag for å foreta eventuelle </a:t>
            </a:r>
            <a:r>
              <a:rPr kumimoji="0" lang="nb-NO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justeringar</a:t>
            </a:r>
            <a:r>
              <a:rPr kumimoji="0" lang="nb-NO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undervegs. Sluttrapporten blir levert våren 2023 og vil være en del av grunnlaget for </a:t>
            </a:r>
            <a:r>
              <a:rPr lang="nb-NO" sz="1900" dirty="0">
                <a:solidFill>
                  <a:prstClr val="black"/>
                </a:solidFill>
                <a:latin typeface="Gill Sans MT" panose="020B0502020104020203"/>
              </a:rPr>
              <a:t>korleis</a:t>
            </a:r>
            <a:r>
              <a:rPr kumimoji="0" lang="nb-NO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HVL kan videreføre og oppskalere prosjektet </a:t>
            </a:r>
            <a:r>
              <a:rPr kumimoji="0" lang="nb-NO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frå</a:t>
            </a:r>
            <a:r>
              <a:rPr kumimoji="0" lang="nb-NO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  <a:r>
              <a:rPr kumimoji="0" lang="nb-NO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hausten</a:t>
            </a:r>
            <a:r>
              <a:rPr kumimoji="0" lang="nb-NO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2024</a:t>
            </a:r>
            <a:endParaRPr kumimoji="0" lang="nn-NO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42082832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155</TotalTime>
  <Words>1029</Words>
  <Application>Microsoft Office PowerPoint</Application>
  <PresentationFormat>Breiskjerm</PresentationFormat>
  <Paragraphs>65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Lysbilettitlar</vt:lpstr>
      </vt:variant>
      <vt:variant>
        <vt:i4>12</vt:i4>
      </vt:variant>
    </vt:vector>
  </HeadingPairs>
  <TitlesOfParts>
    <vt:vector size="16" baseType="lpstr">
      <vt:lpstr>AkademieStd</vt:lpstr>
      <vt:lpstr>Arial</vt:lpstr>
      <vt:lpstr>Gill Sans MT</vt:lpstr>
      <vt:lpstr>Galleri</vt:lpstr>
      <vt:lpstr>Lærarutdanningskule - pilotprosjekt</vt:lpstr>
      <vt:lpstr>Fakta om prosjektet</vt:lpstr>
      <vt:lpstr>Fakta om prosjektet</vt:lpstr>
      <vt:lpstr>Praksis- og undervisningssamarbeid knyttet til GLU-utdanningene:</vt:lpstr>
      <vt:lpstr>PowerPoint-presentasjon</vt:lpstr>
      <vt:lpstr>PowerPoint-presentasjon</vt:lpstr>
      <vt:lpstr>Leikanger ungdomsskule</vt:lpstr>
      <vt:lpstr>Hafslo barne- og ungdomsskule</vt:lpstr>
      <vt:lpstr>Følgeforskning</vt:lpstr>
      <vt:lpstr>Delrapportar</vt:lpstr>
      <vt:lpstr>Samlingar og konferansar</vt:lpstr>
      <vt:lpstr>Status og vegen vidare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Lærarutdanningskule - pilotprosjekt</dc:title>
  <dc:creator>Hilde Holte Selland</dc:creator>
  <cp:lastModifiedBy>Hilde Holte Selland</cp:lastModifiedBy>
  <cp:revision>15</cp:revision>
  <dcterms:created xsi:type="dcterms:W3CDTF">2022-05-09T11:14:43Z</dcterms:created>
  <dcterms:modified xsi:type="dcterms:W3CDTF">2022-05-18T09:14:16Z</dcterms:modified>
</cp:coreProperties>
</file>