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72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4" r:id="rId12"/>
    <p:sldId id="287" r:id="rId13"/>
    <p:sldId id="268" r:id="rId14"/>
    <p:sldId id="266" r:id="rId15"/>
    <p:sldId id="275" r:id="rId16"/>
    <p:sldId id="288" r:id="rId17"/>
    <p:sldId id="276" r:id="rId18"/>
    <p:sldId id="283" r:id="rId19"/>
    <p:sldId id="278" r:id="rId20"/>
    <p:sldId id="285" r:id="rId21"/>
    <p:sldId id="280" r:id="rId22"/>
    <p:sldId id="27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6542" autoAdjust="0"/>
  </p:normalViewPr>
  <p:slideViewPr>
    <p:cSldViewPr snapToGrid="0">
      <p:cViewPr>
        <p:scale>
          <a:sx n="75" d="100"/>
          <a:sy n="75" d="100"/>
        </p:scale>
        <p:origin x="-96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DB3F5-42EB-4611-8B6A-C688A05D6C0E}" type="datetimeFigureOut">
              <a:rPr lang="nn-NO" smtClean="0"/>
              <a:t>10.10.2016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E7E45-B1DE-42D3-B9C6-E276266F2BE6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9100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E7E45-B1DE-42D3-B9C6-E276266F2BE6}" type="slidenum">
              <a:rPr lang="nn-NO" smtClean="0"/>
              <a:t>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42073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10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49060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11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182007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2088074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13391024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1998529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15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643147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E7E45-B1DE-42D3-B9C6-E276266F2BE6}" type="slidenum">
              <a:rPr lang="nn-NO" smtClean="0"/>
              <a:t>16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18476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n-NO" dirty="0" smtClean="0"/>
          </a:p>
          <a:p>
            <a:pPr eaLnBrk="1" hangingPunct="1">
              <a:spcBef>
                <a:spcPct val="0"/>
              </a:spcBef>
            </a:pPr>
            <a:endParaRPr lang="nn-NO" dirty="0" smtClean="0"/>
          </a:p>
        </p:txBody>
      </p:sp>
      <p:sp>
        <p:nvSpPr>
          <p:cNvPr id="67587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69BA7A-2815-4B9A-82BF-249FF5F9FE5A}" type="slidenum">
              <a:rPr lang="nn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49332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0429834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Plassholder for lysbil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6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n-NO" dirty="0" smtClean="0"/>
          </a:p>
        </p:txBody>
      </p:sp>
      <p:sp>
        <p:nvSpPr>
          <p:cNvPr id="73731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B90718-3CB6-4055-A63E-0175C23E07B1}" type="slidenum">
              <a:rPr lang="nn-NO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46922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6682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n-NO" smtClean="0"/>
          </a:p>
        </p:txBody>
      </p:sp>
    </p:spTree>
    <p:extLst>
      <p:ext uri="{BB962C8B-B14F-4D97-AF65-F5344CB8AC3E}">
        <p14:creationId xmlns:p14="http://schemas.microsoft.com/office/powerpoint/2010/main" val="30868349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Font typeface="Arial"/>
              <a:buNone/>
            </a:pPr>
            <a:endParaRPr lang="nn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21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713828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n-NO" b="1" dirty="0" smtClean="0"/>
          </a:p>
        </p:txBody>
      </p:sp>
    </p:spTree>
    <p:extLst>
      <p:ext uri="{BB962C8B-B14F-4D97-AF65-F5344CB8AC3E}">
        <p14:creationId xmlns:p14="http://schemas.microsoft.com/office/powerpoint/2010/main" val="205504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b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4552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n-NO" dirty="0" smtClean="0"/>
          </a:p>
        </p:txBody>
      </p:sp>
      <p:sp>
        <p:nvSpPr>
          <p:cNvPr id="36867" name="Plassholder for bunntekst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nb-NO" smtClean="0">
                <a:solidFill>
                  <a:prstClr val="black"/>
                </a:solidFill>
                <a:cs typeface="Arial" charset="0"/>
              </a:rPr>
              <a:t>Psykologspesialist Tore Børtveit  allasso.no</a:t>
            </a:r>
          </a:p>
        </p:txBody>
      </p:sp>
      <p:sp>
        <p:nvSpPr>
          <p:cNvPr id="36868" name="Plassholder for lysbildenumm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BA64B9-2E7C-4D5B-98BB-2461B0651A28}" type="slidenum">
              <a:rPr lang="nb-NO" smtClean="0">
                <a:solidFill>
                  <a:prstClr val="black"/>
                </a:solidFill>
                <a:cs typeface="Arial" charset="0"/>
              </a:rPr>
              <a:pPr/>
              <a:t>4</a:t>
            </a:fld>
            <a:endParaRPr lang="nb-NO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829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785671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52106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28478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4533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10894-D427-47BF-BEA1-C27FF417C103}" type="slidenum">
              <a:rPr lang="nn-NO" smtClean="0"/>
              <a:pPr>
                <a:defRPr/>
              </a:pPr>
              <a:t>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2130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3F9890C-B0C6-4F62-B8E0-DB8D688F77E8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BAA69-110E-4C68-BCBB-D81DA169CF2B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05349-4AD6-47D1-8937-7983744B2A89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E21C4-176D-4FB7-8D43-A70A7B170910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4D80A-4D21-40F5-919A-72AF145F40BA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FB223-752B-48AA-823F-665558779ECC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C84C3-FC4B-41CE-AD40-21386F982705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5DF-B2C6-4EBB-AC83-A025C0A30673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5305-CE54-464F-8FC2-F9355AC7E0B4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3D013-716A-4AED-A239-B7CAB6B583E3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90FF1-83CA-473B-BCA1-7C3EAC6AA6AE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CE38A31-BACC-4A27-9775-BBDD2746EAA3}" type="datetime1">
              <a:rPr lang="en-US" smtClean="0"/>
              <a:t>10/10/2016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57200" y="4676274"/>
            <a:ext cx="7788442" cy="1746903"/>
          </a:xfrm>
        </p:spPr>
        <p:txBody>
          <a:bodyPr>
            <a:normAutofit fontScale="90000"/>
          </a:bodyPr>
          <a:lstStyle/>
          <a:p>
            <a:pPr algn="l"/>
            <a:r>
              <a:rPr lang="nn-NO" dirty="0" smtClean="0"/>
              <a:t>Kommunikasjonsteknikkar i Motiverande intervju</a:t>
            </a:r>
            <a:br>
              <a:rPr lang="nn-NO" dirty="0" smtClean="0"/>
            </a:b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10.10.2016</a:t>
            </a:r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8989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err="1"/>
              <a:t>Prochaska</a:t>
            </a:r>
            <a:r>
              <a:rPr lang="nb-NO" sz="3200" b="1" dirty="0"/>
              <a:t> og </a:t>
            </a:r>
            <a:r>
              <a:rPr lang="nb-NO" sz="3200" b="1" dirty="0" err="1"/>
              <a:t>DiClemente</a:t>
            </a:r>
            <a:r>
              <a:rPr lang="nb-NO" sz="3200" b="1" dirty="0"/>
              <a:t>: endringsprosess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b="1" dirty="0" smtClean="0">
                <a:solidFill>
                  <a:prstClr val="black"/>
                </a:solidFill>
              </a:rPr>
              <a:t>Tilbakefallsfasen</a:t>
            </a:r>
            <a:endParaRPr lang="nn-NO" b="1" dirty="0">
              <a:solidFill>
                <a:prstClr val="black"/>
              </a:solidFill>
            </a:endParaRPr>
          </a:p>
          <a:p>
            <a:pPr lvl="1"/>
            <a:r>
              <a:rPr lang="nn-NO" sz="2400" dirty="0"/>
              <a:t>Hindre tilbakefall</a:t>
            </a:r>
          </a:p>
          <a:p>
            <a:pPr lvl="1"/>
            <a:r>
              <a:rPr lang="nn-NO" sz="2400" dirty="0"/>
              <a:t>Lære av tilbakefalla</a:t>
            </a:r>
          </a:p>
          <a:p>
            <a:pPr lvl="1"/>
            <a:r>
              <a:rPr lang="nn-NO" sz="2400" dirty="0" err="1"/>
              <a:t>Livsstilsendring</a:t>
            </a:r>
            <a:endParaRPr lang="nn-NO" sz="2400" dirty="0"/>
          </a:p>
          <a:p>
            <a:pPr lvl="1"/>
            <a:r>
              <a:rPr lang="nn-NO" sz="2400" dirty="0"/>
              <a:t>Typisk </a:t>
            </a:r>
            <a:r>
              <a:rPr lang="nn-NO" sz="2400" dirty="0" err="1"/>
              <a:t>forløp</a:t>
            </a:r>
            <a:r>
              <a:rPr lang="nn-NO" sz="2400" dirty="0"/>
              <a:t> i tilbakefall:</a:t>
            </a:r>
            <a:br>
              <a:rPr lang="nn-NO" sz="2400" dirty="0"/>
            </a:br>
            <a:r>
              <a:rPr lang="nn-NO" sz="2400" dirty="0"/>
              <a:t>-Sosialt press</a:t>
            </a:r>
            <a:br>
              <a:rPr lang="nn-NO" sz="2400" dirty="0"/>
            </a:br>
            <a:r>
              <a:rPr lang="nn-NO" sz="2400" dirty="0"/>
              <a:t>-Tankemessige utfordringar av avgjerda</a:t>
            </a:r>
            <a:br>
              <a:rPr lang="nn-NO" sz="2400" dirty="0"/>
            </a:br>
            <a:r>
              <a:rPr lang="nn-NO" sz="2400" dirty="0"/>
              <a:t>-Situasjonar som er risikable for tilbakefall</a:t>
            </a:r>
          </a:p>
          <a:p>
            <a:pPr marL="457200" lvl="1" indent="0">
              <a:buNone/>
            </a:pPr>
            <a:endParaRPr lang="nn-NO" sz="2400" dirty="0"/>
          </a:p>
          <a:p>
            <a:r>
              <a:rPr lang="nb-NO" sz="2400" u="sng" dirty="0"/>
              <a:t>Mål</a:t>
            </a:r>
            <a:r>
              <a:rPr lang="nb-NO" sz="2400" dirty="0"/>
              <a:t>: Tilbakefallet så kort som </a:t>
            </a:r>
            <a:r>
              <a:rPr lang="nb-NO" sz="2400" dirty="0" err="1"/>
              <a:t>mogeleg</a:t>
            </a:r>
            <a:r>
              <a:rPr lang="nb-NO" sz="2400" dirty="0"/>
              <a:t> i tid.</a:t>
            </a:r>
          </a:p>
          <a:p>
            <a:endParaRPr lang="nb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72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Ambivalens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Psykologiske og åtferdsmessige konsekvensar av ambivalens</a:t>
            </a:r>
          </a:p>
          <a:p>
            <a:pPr lvl="1"/>
            <a:r>
              <a:rPr lang="nn-NO" sz="2000" dirty="0"/>
              <a:t>Psykisk ubehag og spenning</a:t>
            </a:r>
          </a:p>
          <a:p>
            <a:pPr lvl="1"/>
            <a:r>
              <a:rPr lang="nn-NO" sz="2000" dirty="0"/>
              <a:t>Ustabil motivasjon og skiftande åtferd</a:t>
            </a:r>
          </a:p>
          <a:p>
            <a:pPr lvl="1"/>
            <a:r>
              <a:rPr lang="nn-NO" sz="2000" dirty="0"/>
              <a:t>Forvirring</a:t>
            </a:r>
          </a:p>
          <a:p>
            <a:pPr lvl="1"/>
            <a:r>
              <a:rPr lang="nn-NO" sz="2000" dirty="0"/>
              <a:t>Skuld, skam, sjølvforakt og avsky</a:t>
            </a:r>
          </a:p>
          <a:p>
            <a:pPr lvl="1"/>
            <a:r>
              <a:rPr lang="nn-NO" sz="2000" dirty="0"/>
              <a:t>Handlingslamming</a:t>
            </a:r>
          </a:p>
          <a:p>
            <a:pPr lvl="1"/>
            <a:r>
              <a:rPr lang="nn-NO" sz="2000" dirty="0" err="1"/>
              <a:t>Reaktanse</a:t>
            </a:r>
            <a:endParaRPr lang="nn-NO" sz="2000" dirty="0"/>
          </a:p>
          <a:p>
            <a:pPr lvl="1"/>
            <a:endParaRPr lang="nn-NO" sz="2400" dirty="0"/>
          </a:p>
          <a:p>
            <a:pPr lvl="1"/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Mariann Vigdal og Inger Johanne Solheim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11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2480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n-NO" b="1" dirty="0" smtClean="0"/>
              <a:t>Kommunikasjonsteknikkar</a:t>
            </a:r>
          </a:p>
        </p:txBody>
      </p:sp>
      <p:sp>
        <p:nvSpPr>
          <p:cNvPr id="54274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n-NO" sz="2400" dirty="0"/>
              <a:t>Spørsmål</a:t>
            </a:r>
          </a:p>
          <a:p>
            <a:pPr eaLnBrk="1" hangingPunct="1">
              <a:buFont typeface="Arial" charset="0"/>
              <a:buNone/>
            </a:pPr>
            <a:r>
              <a:rPr lang="nn-NO" sz="2400" dirty="0"/>
              <a:t>         - Lukka spørsmål</a:t>
            </a:r>
          </a:p>
          <a:p>
            <a:pPr eaLnBrk="1" hangingPunct="1">
              <a:buFont typeface="Arial" charset="0"/>
              <a:buNone/>
            </a:pPr>
            <a:r>
              <a:rPr lang="nn-NO" sz="2400" dirty="0"/>
              <a:t>         - Opne spørsmål</a:t>
            </a:r>
          </a:p>
          <a:p>
            <a:pPr eaLnBrk="1" hangingPunct="1"/>
            <a:r>
              <a:rPr lang="nn-NO" sz="2400" dirty="0"/>
              <a:t>Oppsummering/samanfatning</a:t>
            </a:r>
          </a:p>
          <a:p>
            <a:pPr eaLnBrk="1" hangingPunct="1"/>
            <a:r>
              <a:rPr lang="nn-NO" sz="2400" dirty="0"/>
              <a:t>Refleksjon</a:t>
            </a:r>
          </a:p>
          <a:p>
            <a:pPr eaLnBrk="1" hangingPunct="1">
              <a:buFont typeface="Arial" charset="0"/>
              <a:buNone/>
            </a:pPr>
            <a:r>
              <a:rPr lang="nn-NO" sz="2400" dirty="0"/>
              <a:t>        - Enkel refleksjon</a:t>
            </a:r>
          </a:p>
          <a:p>
            <a:pPr eaLnBrk="1" hangingPunct="1">
              <a:buFont typeface="Arial" charset="0"/>
              <a:buNone/>
            </a:pPr>
            <a:r>
              <a:rPr lang="nn-NO" sz="2400" dirty="0"/>
              <a:t>       </a:t>
            </a:r>
            <a:r>
              <a:rPr lang="nn-NO" sz="2400" dirty="0" smtClean="0"/>
              <a:t> </a:t>
            </a:r>
            <a:r>
              <a:rPr lang="nn-NO" sz="2400" dirty="0"/>
              <a:t>- Kompleks refleksjon</a:t>
            </a:r>
          </a:p>
          <a:p>
            <a:pPr eaLnBrk="1" hangingPunct="1"/>
            <a:r>
              <a:rPr lang="nn-NO" sz="2400" dirty="0" smtClean="0"/>
              <a:t>Stadfesting </a:t>
            </a:r>
            <a:endParaRPr lang="nn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dirty="0"/>
              <a:t>Mariann Vigdal og Inger Johanne Solheim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12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0202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n-NO" dirty="0" smtClean="0"/>
              <a:t>Kommunikasjonsteknikkar</a:t>
            </a:r>
          </a:p>
        </p:txBody>
      </p:sp>
      <p:sp>
        <p:nvSpPr>
          <p:cNvPr id="56322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n-NO" dirty="0"/>
              <a:t>Øving i </a:t>
            </a:r>
            <a:r>
              <a:rPr lang="nn-NO" dirty="0" smtClean="0"/>
              <a:t>oppsummering: To og to i lag.</a:t>
            </a:r>
          </a:p>
          <a:p>
            <a:pPr eaLnBrk="1" hangingPunct="1"/>
            <a:r>
              <a:rPr lang="nn-NO" dirty="0" smtClean="0"/>
              <a:t>Forteljar snakkar om kva ho eller han har lyst til å endre på. Den andre lyttar utan å kommentere eller stille spørsmål. Etter 1,5 minutt </a:t>
            </a:r>
            <a:r>
              <a:rPr lang="nn-NO" dirty="0" err="1" smtClean="0"/>
              <a:t>oppsummerer</a:t>
            </a:r>
            <a:r>
              <a:rPr lang="nn-NO" dirty="0" smtClean="0"/>
              <a:t> lyttaren alt ho/han hugsar.</a:t>
            </a:r>
          </a:p>
          <a:p>
            <a:pPr eaLnBrk="1" hangingPunct="1"/>
            <a:r>
              <a:rPr lang="nn-NO" dirty="0" smtClean="0"/>
              <a:t>Byt roller.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89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bunntekst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nb-NO" smtClean="0">
                <a:latin typeface="Garamond" pitchFamily="18" charset="0"/>
                <a:ea typeface="MS PGothic" pitchFamily="34" charset="-128"/>
              </a:rPr>
              <a:t>Inger Johanne Solheim og Mariann Iren Vigdal</a:t>
            </a:r>
            <a:endParaRPr lang="nb-NO" dirty="0">
              <a:latin typeface="Garamond" pitchFamily="18" charset="0"/>
              <a:ea typeface="MS PGothic" pitchFamily="34" charset="-128"/>
            </a:endParaRPr>
          </a:p>
        </p:txBody>
      </p:sp>
      <p:graphicFrame>
        <p:nvGraphicFramePr>
          <p:cNvPr id="18742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00676"/>
              </p:ext>
            </p:extLst>
          </p:nvPr>
        </p:nvGraphicFramePr>
        <p:xfrm>
          <a:off x="1919288" y="692150"/>
          <a:ext cx="8424862" cy="5157788"/>
        </p:xfrm>
        <a:graphic>
          <a:graphicData uri="http://schemas.openxmlformats.org/drawingml/2006/table">
            <a:tbl>
              <a:tblPr/>
              <a:tblGrid>
                <a:gridCol w="2495550"/>
                <a:gridCol w="3043237"/>
                <a:gridCol w="2886075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Emne: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Lukka spørsmål: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Opne</a:t>
                      </a:r>
                      <a:r>
                        <a:rPr kumimoji="0" lang="nb-N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spørsmål: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n-NO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Å gjennomføra måltid som ein sosial aktivitet</a:t>
                      </a:r>
                      <a:br>
                        <a:rPr kumimoji="0" lang="nn-NO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</a:br>
                      <a:r>
                        <a:rPr kumimoji="0" lang="nn-NO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(Barnet leikar medan ho/han et)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n-NO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Negative konsekvensar ved at barn ikkje kan sitja ved matbordet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n-NO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Eventuelle tankar om å endra barnet si åtferd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n-NO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Om tiltru til å kunna klara å endra barnet si åtferd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00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Refleksjonar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Mål med </a:t>
            </a:r>
            <a:r>
              <a:rPr lang="nn-NO" dirty="0" smtClean="0"/>
              <a:t>refleksjonar:</a:t>
            </a:r>
          </a:p>
          <a:p>
            <a:r>
              <a:rPr lang="nn-NO" dirty="0" smtClean="0"/>
              <a:t>Set i gang ein indre og ein ytre prosess</a:t>
            </a:r>
          </a:p>
          <a:p>
            <a:r>
              <a:rPr lang="nn-NO" dirty="0" smtClean="0"/>
              <a:t>Utdjupar den andre si oppleving og forståing av seg sjølv, situasjonen sin og handlingane sine</a:t>
            </a:r>
          </a:p>
          <a:p>
            <a:r>
              <a:rPr lang="nn-NO" dirty="0" smtClean="0"/>
              <a:t>Reduserer motstand</a:t>
            </a:r>
          </a:p>
          <a:p>
            <a:r>
              <a:rPr lang="nn-NO" dirty="0" smtClean="0"/>
              <a:t>Opplever den profesjonelle som empatisk</a:t>
            </a:r>
          </a:p>
          <a:p>
            <a:pPr lvl="1"/>
            <a:r>
              <a:rPr lang="nn-NO" dirty="0" smtClean="0"/>
              <a:t>«kvittering på at bodskapen er forstått»</a:t>
            </a:r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15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4020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Refleksjonar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Nivå 1: Gjentaking/pappegøye</a:t>
            </a:r>
          </a:p>
          <a:p>
            <a:r>
              <a:rPr lang="nn-NO" dirty="0" smtClean="0"/>
              <a:t>Nivå 2: Synonym</a:t>
            </a:r>
          </a:p>
          <a:p>
            <a:r>
              <a:rPr lang="nn-NO" dirty="0" smtClean="0"/>
              <a:t>Nivå 3: Underliggande meining</a:t>
            </a:r>
          </a:p>
          <a:p>
            <a:r>
              <a:rPr lang="nn-NO" dirty="0" smtClean="0"/>
              <a:t>Nivå 4. Underliggande kjensle</a:t>
            </a:r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Inger Johanne Solheim og Mariann Iren Vigdal</a:t>
            </a:r>
            <a:endParaRPr lang="en-US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40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n-NO" dirty="0"/>
              <a:t>R</a:t>
            </a:r>
            <a:r>
              <a:rPr lang="nn-NO" dirty="0" smtClean="0"/>
              <a:t>efleksjonar</a:t>
            </a:r>
          </a:p>
        </p:txBody>
      </p:sp>
      <p:sp>
        <p:nvSpPr>
          <p:cNvPr id="62466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n-NO" dirty="0" smtClean="0"/>
              <a:t>Enkel refleksjon: </a:t>
            </a:r>
          </a:p>
          <a:p>
            <a:pPr lvl="1" eaLnBrk="1" hangingPunct="1"/>
            <a:r>
              <a:rPr lang="nn-NO" dirty="0" smtClean="0"/>
              <a:t>Ein kommunikasjonsteknikk der du tek opp att ord eller reformulera noko som nyleg er sagt. </a:t>
            </a:r>
          </a:p>
          <a:p>
            <a:pPr lvl="2" eaLnBrk="1" hangingPunct="1"/>
            <a:r>
              <a:rPr lang="nn-NO" dirty="0" smtClean="0"/>
              <a:t>Utsegn: Eg er einsam!</a:t>
            </a:r>
          </a:p>
          <a:p>
            <a:pPr lvl="2" eaLnBrk="1" hangingPunct="1"/>
            <a:r>
              <a:rPr lang="nn-NO" dirty="0" smtClean="0"/>
              <a:t>Nivå 1:  Gjentaking /”pappegøye” ..einsam.. </a:t>
            </a:r>
          </a:p>
          <a:p>
            <a:pPr lvl="2" eaLnBrk="1" hangingPunct="1"/>
            <a:r>
              <a:rPr lang="nn-NO" dirty="0" smtClean="0"/>
              <a:t> Nivå 2: Synonym.... åleine…</a:t>
            </a:r>
          </a:p>
          <a:p>
            <a:pPr eaLnBrk="1" hangingPunct="1"/>
            <a:r>
              <a:rPr lang="nn-NO" dirty="0" smtClean="0"/>
              <a:t>Refleksjonar forsterkar, stadfestar, tydeleggjer den andre sine ytringar. Du viser empati ved at du lyttar og at du får med hovudpunkta.</a:t>
            </a:r>
          </a:p>
          <a:p>
            <a:pPr eaLnBrk="1" hangingPunct="1"/>
            <a:endParaRPr lang="nn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17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2786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nn-NO" dirty="0" smtClean="0"/>
              <a:t>Ambivalens</a:t>
            </a:r>
            <a:endParaRPr lang="nn-NO" dirty="0"/>
          </a:p>
        </p:txBody>
      </p:sp>
      <p:sp>
        <p:nvSpPr>
          <p:cNvPr id="70658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n-NO" dirty="0"/>
              <a:t>Øving: ”Noko </a:t>
            </a:r>
            <a:r>
              <a:rPr lang="nn-NO" dirty="0" smtClean="0"/>
              <a:t>som foreldre har </a:t>
            </a:r>
            <a:r>
              <a:rPr lang="nn-NO" dirty="0"/>
              <a:t>motstridande tankar og kjensler for</a:t>
            </a:r>
            <a:r>
              <a:rPr lang="nn-NO" dirty="0" smtClean="0"/>
              <a:t>”.</a:t>
            </a:r>
          </a:p>
          <a:p>
            <a:pPr lvl="1" eaLnBrk="1" hangingPunct="1"/>
            <a:endParaRPr lang="nn-NO" sz="2000" dirty="0" smtClean="0"/>
          </a:p>
          <a:p>
            <a:pPr lvl="1" eaLnBrk="1" hangingPunct="1"/>
            <a:r>
              <a:rPr lang="nn-NO" sz="2000" dirty="0" smtClean="0"/>
              <a:t>Lukka </a:t>
            </a:r>
            <a:r>
              <a:rPr lang="nn-NO" sz="2000" dirty="0"/>
              <a:t>spørsmål</a:t>
            </a:r>
          </a:p>
          <a:p>
            <a:pPr lvl="1" eaLnBrk="1" hangingPunct="1"/>
            <a:r>
              <a:rPr lang="nn-NO" sz="2000" dirty="0"/>
              <a:t>Opne spørsmål</a:t>
            </a:r>
          </a:p>
          <a:p>
            <a:pPr lvl="1" eaLnBrk="1" hangingPunct="1"/>
            <a:r>
              <a:rPr lang="nn-NO" sz="2000" dirty="0"/>
              <a:t>Enkel refleksjon: gjentaking/synonym</a:t>
            </a:r>
          </a:p>
          <a:p>
            <a:pPr lvl="1" eaLnBrk="1" hangingPunct="1"/>
            <a:r>
              <a:rPr lang="nn-NO" sz="2000" dirty="0"/>
              <a:t>Kompleks refleksjon: underliggande meining/underliggande kjensle</a:t>
            </a:r>
          </a:p>
          <a:p>
            <a:pPr lvl="1" eaLnBrk="1" hangingPunct="1"/>
            <a:r>
              <a:rPr lang="nn-NO" sz="2000" dirty="0"/>
              <a:t>Oppsummering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18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2750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n-NO" dirty="0" smtClean="0"/>
              <a:t>Refleksjonar</a:t>
            </a:r>
          </a:p>
        </p:txBody>
      </p:sp>
      <p:sp>
        <p:nvSpPr>
          <p:cNvPr id="66562" name="Plassholder for innhold 2"/>
          <p:cNvSpPr>
            <a:spLocks noGrp="1"/>
          </p:cNvSpPr>
          <p:nvPr>
            <p:ph idx="1"/>
          </p:nvPr>
        </p:nvSpPr>
        <p:spPr>
          <a:xfrm>
            <a:off x="1024127" y="2266088"/>
            <a:ext cx="9720073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nn-NO" dirty="0"/>
              <a:t>Komplekse refleksjonar</a:t>
            </a:r>
            <a:r>
              <a:rPr lang="nn-NO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nn-NO" dirty="0"/>
          </a:p>
          <a:p>
            <a:pPr lvl="1" eaLnBrk="1" hangingPunct="1">
              <a:lnSpc>
                <a:spcPct val="90000"/>
              </a:lnSpc>
            </a:pPr>
            <a:r>
              <a:rPr lang="nn-NO" sz="2200" dirty="0" smtClean="0"/>
              <a:t> Å </a:t>
            </a:r>
            <a:r>
              <a:rPr lang="nn-NO" sz="2200" dirty="0"/>
              <a:t>få tak i </a:t>
            </a:r>
            <a:r>
              <a:rPr lang="nn-NO" sz="2200" dirty="0" smtClean="0"/>
              <a:t>meininga..</a:t>
            </a:r>
            <a:endParaRPr lang="nn-NO" sz="2200" dirty="0"/>
          </a:p>
          <a:p>
            <a:pPr eaLnBrk="1" hangingPunct="1">
              <a:lnSpc>
                <a:spcPct val="90000"/>
              </a:lnSpc>
            </a:pPr>
            <a:endParaRPr lang="nn-NO" dirty="0" smtClean="0"/>
          </a:p>
          <a:p>
            <a:pPr lvl="2" eaLnBrk="1" hangingPunct="1">
              <a:lnSpc>
                <a:spcPct val="90000"/>
              </a:lnSpc>
            </a:pPr>
            <a:r>
              <a:rPr lang="nn-NO" sz="2200" dirty="0"/>
              <a:t>Nivå 3: Refleksjon av underliggande </a:t>
            </a:r>
            <a:r>
              <a:rPr lang="nn-NO" sz="2200" b="1" dirty="0"/>
              <a:t>meining</a:t>
            </a:r>
            <a:r>
              <a:rPr lang="nn-NO" sz="2200" dirty="0"/>
              <a:t>. </a:t>
            </a:r>
          </a:p>
          <a:p>
            <a:pPr marL="914400" lvl="2" indent="0">
              <a:buNone/>
            </a:pPr>
            <a:r>
              <a:rPr lang="nn-NO" sz="2200" dirty="0"/>
              <a:t>   </a:t>
            </a:r>
            <a:r>
              <a:rPr lang="nn-NO" sz="2200" dirty="0" smtClean="0"/>
              <a:t>Du </a:t>
            </a:r>
            <a:r>
              <a:rPr lang="nn-NO" sz="2200" dirty="0"/>
              <a:t>trur du veit kva meininga med utsegna er:</a:t>
            </a:r>
          </a:p>
          <a:p>
            <a:pPr lvl="2" eaLnBrk="1" hangingPunct="1">
              <a:lnSpc>
                <a:spcPct val="90000"/>
              </a:lnSpc>
            </a:pPr>
            <a:endParaRPr lang="nn-NO" sz="2200" dirty="0"/>
          </a:p>
          <a:p>
            <a:pPr lvl="2" eaLnBrk="1" hangingPunct="1">
              <a:lnSpc>
                <a:spcPct val="90000"/>
              </a:lnSpc>
            </a:pPr>
            <a:r>
              <a:rPr lang="nn-NO" sz="2200" dirty="0"/>
              <a:t>Utsegn: Eg er einsam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nn-NO" dirty="0" smtClean="0"/>
              <a:t>             ”</a:t>
            </a:r>
            <a:r>
              <a:rPr lang="nn-NO" dirty="0"/>
              <a:t>Du har ingen du kan gjera ting saman med” </a:t>
            </a:r>
          </a:p>
          <a:p>
            <a:pPr eaLnBrk="1" hangingPunct="1">
              <a:lnSpc>
                <a:spcPct val="90000"/>
              </a:lnSpc>
            </a:pPr>
            <a:endParaRPr lang="nn-NO" dirty="0" smtClean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19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59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Plan for seminaret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nb-NO" dirty="0" err="1" smtClean="0"/>
              <a:t>Prochaska</a:t>
            </a:r>
            <a:r>
              <a:rPr lang="nb-NO" dirty="0" smtClean="0"/>
              <a:t> </a:t>
            </a:r>
            <a:r>
              <a:rPr lang="nb-NO" dirty="0"/>
              <a:t>og </a:t>
            </a:r>
            <a:r>
              <a:rPr lang="nb-NO" dirty="0" err="1" smtClean="0"/>
              <a:t>DiClemente</a:t>
            </a:r>
            <a:r>
              <a:rPr lang="nb-NO" dirty="0" smtClean="0"/>
              <a:t> sin modell for endringsprosess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b-NO" dirty="0"/>
              <a:t> </a:t>
            </a:r>
            <a:r>
              <a:rPr lang="nb-NO" dirty="0" smtClean="0"/>
              <a:t>Kort om ambivalens</a:t>
            </a:r>
            <a:endParaRPr lang="nn-NO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nn-NO" dirty="0" smtClean="0"/>
              <a:t>Kommunikasjonsteknikkar brukt i MI</a:t>
            </a:r>
          </a:p>
          <a:p>
            <a:pPr lvl="1"/>
            <a:r>
              <a:rPr lang="nn-NO" dirty="0" smtClean="0"/>
              <a:t>Opne og lukka spørsmål</a:t>
            </a:r>
          </a:p>
          <a:p>
            <a:pPr lvl="1"/>
            <a:r>
              <a:rPr lang="nn-NO" dirty="0" smtClean="0"/>
              <a:t>Oppsummering</a:t>
            </a:r>
          </a:p>
          <a:p>
            <a:pPr lvl="1"/>
            <a:r>
              <a:rPr lang="nn-NO" dirty="0" smtClean="0"/>
              <a:t>Refleksjonar </a:t>
            </a:r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84287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n-NO" dirty="0" smtClean="0"/>
              <a:t>Refleksjonar</a:t>
            </a:r>
          </a:p>
        </p:txBody>
      </p:sp>
      <p:sp>
        <p:nvSpPr>
          <p:cNvPr id="68610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nn-NO" dirty="0"/>
              <a:t>Komplekse refleksjonar</a:t>
            </a:r>
            <a:r>
              <a:rPr lang="nn-NO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nn-NO" dirty="0"/>
          </a:p>
          <a:p>
            <a:pPr lvl="1" eaLnBrk="1" hangingPunct="1">
              <a:lnSpc>
                <a:spcPct val="90000"/>
              </a:lnSpc>
            </a:pPr>
            <a:r>
              <a:rPr lang="nn-NO" sz="2200" dirty="0" smtClean="0"/>
              <a:t>Å </a:t>
            </a:r>
            <a:r>
              <a:rPr lang="nn-NO" sz="2200" dirty="0"/>
              <a:t>få tak i </a:t>
            </a:r>
            <a:r>
              <a:rPr lang="nn-NO" sz="2200" dirty="0" smtClean="0"/>
              <a:t>ei kjensle, nøyaktig empati</a:t>
            </a:r>
          </a:p>
          <a:p>
            <a:pPr eaLnBrk="1" hangingPunct="1">
              <a:lnSpc>
                <a:spcPct val="90000"/>
              </a:lnSpc>
            </a:pPr>
            <a:endParaRPr lang="nn-NO" dirty="0" smtClean="0"/>
          </a:p>
          <a:p>
            <a:pPr lvl="1" eaLnBrk="1" hangingPunct="1">
              <a:lnSpc>
                <a:spcPct val="90000"/>
              </a:lnSpc>
            </a:pPr>
            <a:r>
              <a:rPr lang="nn-NO" sz="2200" dirty="0" smtClean="0"/>
              <a:t>Nivå 4: Refleksjon av ei underliggande </a:t>
            </a:r>
            <a:r>
              <a:rPr lang="nn-NO" sz="2200" b="1" dirty="0" smtClean="0"/>
              <a:t>kjensle</a:t>
            </a:r>
            <a:r>
              <a:rPr lang="nn-NO" sz="2200" dirty="0" smtClean="0"/>
              <a:t/>
            </a:r>
            <a:br>
              <a:rPr lang="nn-NO" sz="2200" dirty="0" smtClean="0"/>
            </a:br>
            <a:r>
              <a:rPr lang="nn-NO" sz="2200" dirty="0"/>
              <a:t>Du trur du veit kva kjensle som ligg bak utsegna. Stiller krav til evna di til nøyaktig empati.</a:t>
            </a:r>
          </a:p>
          <a:p>
            <a:pPr marL="457200" lvl="1" indent="0">
              <a:buNone/>
            </a:pPr>
            <a:endParaRPr lang="nn-NO" sz="2200" dirty="0" smtClean="0"/>
          </a:p>
          <a:p>
            <a:pPr marL="457200" lvl="1" indent="0">
              <a:buNone/>
            </a:pPr>
            <a:r>
              <a:rPr lang="nn-NO" sz="2200" dirty="0" smtClean="0"/>
              <a:t>Utsegn</a:t>
            </a:r>
            <a:r>
              <a:rPr lang="nn-NO" sz="2200" dirty="0"/>
              <a:t>: Eg er einsam</a:t>
            </a:r>
          </a:p>
          <a:p>
            <a:pPr eaLnBrk="1" hangingPunct="1">
              <a:lnSpc>
                <a:spcPct val="90000"/>
              </a:lnSpc>
            </a:pPr>
            <a:r>
              <a:rPr lang="nn-NO" dirty="0"/>
              <a:t>«Du saknar nokon å vera saman med»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nn-NO" dirty="0"/>
              <a:t>    «Utan andre kjenner du deg trist»</a:t>
            </a:r>
          </a:p>
          <a:p>
            <a:pPr eaLnBrk="1" hangingPunct="1"/>
            <a:endParaRPr lang="nn-NO" dirty="0" smtClean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Mariann Vigdal og Inger Johanne Solheim</a:t>
            </a:r>
            <a:endParaRPr lang="nn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20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241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Refleksjonar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 smtClean="0"/>
              <a:t>Øving i komplekse refleksjonar:</a:t>
            </a:r>
          </a:p>
          <a:p>
            <a:pPr lvl="1"/>
            <a:r>
              <a:rPr lang="nn-NO" sz="2200" dirty="0" smtClean="0"/>
              <a:t>Å få fram meining </a:t>
            </a:r>
            <a:r>
              <a:rPr lang="nn-NO" sz="2200" dirty="0"/>
              <a:t>og </a:t>
            </a:r>
            <a:r>
              <a:rPr lang="nn-NO" sz="2200" dirty="0" smtClean="0"/>
              <a:t>kjensler (samstundes)</a:t>
            </a:r>
          </a:p>
          <a:p>
            <a:pPr lvl="1"/>
            <a:r>
              <a:rPr lang="nb-NO" sz="2200" dirty="0" smtClean="0"/>
              <a:t>​</a:t>
            </a:r>
          </a:p>
          <a:p>
            <a:pPr lvl="1"/>
            <a:r>
              <a:rPr lang="nb-NO" sz="2200" dirty="0" smtClean="0"/>
              <a:t>Gå </a:t>
            </a:r>
            <a:r>
              <a:rPr lang="nb-NO" sz="2200" dirty="0"/>
              <a:t>sammen i par. Lag refleksjoner av underliggende meninger og følelser. Forsøk å få </a:t>
            </a:r>
            <a:r>
              <a:rPr lang="nb-NO" sz="2200" dirty="0" smtClean="0"/>
              <a:t>fram</a:t>
            </a:r>
            <a:r>
              <a:rPr lang="nb-NO" sz="2200" dirty="0"/>
              <a:t>, og </a:t>
            </a:r>
            <a:r>
              <a:rPr lang="nb-NO" sz="2200" dirty="0" smtClean="0"/>
              <a:t>forsterk </a:t>
            </a:r>
            <a:r>
              <a:rPr lang="nb-NO" sz="2200" dirty="0"/>
              <a:t>skjult </a:t>
            </a:r>
            <a:r>
              <a:rPr lang="nb-NO" sz="2200" dirty="0" smtClean="0"/>
              <a:t>motivasjon og mestring.</a:t>
            </a:r>
          </a:p>
          <a:p>
            <a:pPr marL="128016" lvl="1" indent="0">
              <a:buNone/>
            </a:pPr>
            <a:endParaRPr lang="nb-NO" sz="2200" dirty="0" smtClean="0"/>
          </a:p>
          <a:p>
            <a:pPr lvl="1"/>
            <a:r>
              <a:rPr lang="nb-NO" sz="2200" dirty="0" smtClean="0"/>
              <a:t>«Anna er kald og våt, </a:t>
            </a:r>
            <a:r>
              <a:rPr lang="nb-NO" sz="2200" dirty="0" err="1" smtClean="0"/>
              <a:t>no</a:t>
            </a:r>
            <a:r>
              <a:rPr lang="nb-NO" sz="2200" dirty="0" smtClean="0"/>
              <a:t> blir ho forkjøla att. Vi har snakka om at ho må ha </a:t>
            </a:r>
            <a:r>
              <a:rPr lang="nb-NO" sz="2200" dirty="0" err="1" smtClean="0"/>
              <a:t>ullklede</a:t>
            </a:r>
            <a:r>
              <a:rPr lang="nb-NO" sz="2200" dirty="0" smtClean="0"/>
              <a:t> på seg når ho er ute, ho toler </a:t>
            </a:r>
            <a:r>
              <a:rPr lang="nb-NO" sz="2200" dirty="0" err="1" smtClean="0"/>
              <a:t>ikkje</a:t>
            </a:r>
            <a:r>
              <a:rPr lang="nb-NO" sz="2200" dirty="0" smtClean="0"/>
              <a:t> å fryse».</a:t>
            </a:r>
          </a:p>
          <a:p>
            <a:pPr lvl="1"/>
            <a:endParaRPr lang="nb-NO" sz="2200" dirty="0"/>
          </a:p>
          <a:p>
            <a:pPr marL="128016" lvl="1" indent="0">
              <a:buNone/>
            </a:pPr>
            <a:r>
              <a:rPr lang="nb-NO" sz="1200" dirty="0" smtClean="0">
                <a:solidFill>
                  <a:prstClr val="black"/>
                </a:solidFill>
                <a:latin typeface="Arial" charset="0"/>
              </a:rPr>
              <a:t>							</a:t>
            </a:r>
            <a:endParaRPr lang="nb-NO" sz="1200" dirty="0">
              <a:solidFill>
                <a:prstClr val="black"/>
              </a:solidFill>
              <a:latin typeface="Arial" charset="0"/>
            </a:endParaRPr>
          </a:p>
          <a:p>
            <a:pPr>
              <a:buFont typeface="Arial"/>
              <a:buChar char="•"/>
            </a:pPr>
            <a:endParaRPr lang="nb-NO" sz="1200" dirty="0"/>
          </a:p>
          <a:p>
            <a:pPr>
              <a:buFont typeface="Arial"/>
              <a:buChar char="•"/>
            </a:pPr>
            <a:endParaRPr lang="nb-NO" dirty="0"/>
          </a:p>
          <a:p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21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067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bunntekst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nb-NO" smtClean="0">
                <a:solidFill>
                  <a:prstClr val="black">
                    <a:tint val="75000"/>
                  </a:prstClr>
                </a:solidFill>
                <a:latin typeface="Garamond" pitchFamily="18" charset="0"/>
                <a:ea typeface="MS PGothic" pitchFamily="34" charset="-128"/>
              </a:rPr>
              <a:t>Inger Johanne Solheim og Mariann Iren Vigdal</a:t>
            </a:r>
            <a:endParaRPr lang="nb-NO" dirty="0">
              <a:solidFill>
                <a:prstClr val="black">
                  <a:tint val="75000"/>
                </a:prstClr>
              </a:solidFill>
              <a:latin typeface="Garamond" pitchFamily="18" charset="0"/>
              <a:ea typeface="MS PGothic" pitchFamily="34" charset="-128"/>
            </a:endParaRPr>
          </a:p>
        </p:txBody>
      </p:sp>
      <p:sp>
        <p:nvSpPr>
          <p:cNvPr id="14339" name="Plassholder for lysbildenumm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E6F5B371-4CEA-45C4-B271-DA53575D6A78}" type="slidenum">
              <a:rPr lang="nb-NO">
                <a:solidFill>
                  <a:prstClr val="black">
                    <a:tint val="75000"/>
                  </a:prstClr>
                </a:solidFill>
                <a:cs typeface="Arial" charset="0"/>
              </a:rPr>
              <a:pPr>
                <a:defRPr/>
              </a:pPr>
              <a:t>22</a:t>
            </a:fld>
            <a:endParaRPr lang="nb-NO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graphicFrame>
        <p:nvGraphicFramePr>
          <p:cNvPr id="187429" name="Group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01785"/>
              </p:ext>
            </p:extLst>
          </p:nvPr>
        </p:nvGraphicFramePr>
        <p:xfrm>
          <a:off x="1919288" y="692150"/>
          <a:ext cx="8424862" cy="5889308"/>
        </p:xfrm>
        <a:graphic>
          <a:graphicData uri="http://schemas.openxmlformats.org/drawingml/2006/table">
            <a:tbl>
              <a:tblPr/>
              <a:tblGrid>
                <a:gridCol w="2495550"/>
                <a:gridCol w="3043237"/>
                <a:gridCol w="2886075"/>
              </a:tblGrid>
              <a:tr h="1022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Emne: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n-NO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Dette opplever ikkje vi heime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n-NO" sz="2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Vi åt frukost heime, men no seier ho at ho er svolten igjen..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Gjentaking/ papegøye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Synonym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Refleksjon av </a:t>
                      </a:r>
                      <a:r>
                        <a:rPr kumimoji="0" lang="nn-NO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underliggande</a:t>
                      </a: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 meining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2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Refleksjon av kjensler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nn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34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Øving: overtaling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/>
            <a:r>
              <a:rPr lang="nn-NO" dirty="0" smtClean="0">
                <a:solidFill>
                  <a:prstClr val="black"/>
                </a:solidFill>
              </a:rPr>
              <a:t>Den </a:t>
            </a:r>
            <a:r>
              <a:rPr lang="nn-NO" dirty="0">
                <a:solidFill>
                  <a:prstClr val="black"/>
                </a:solidFill>
              </a:rPr>
              <a:t>profesjonelle som vil skapa </a:t>
            </a:r>
            <a:r>
              <a:rPr lang="nn-NO" dirty="0" smtClean="0">
                <a:solidFill>
                  <a:prstClr val="black"/>
                </a:solidFill>
              </a:rPr>
              <a:t>endring gjennom å overtala til endring</a:t>
            </a:r>
            <a:endParaRPr lang="nn-NO" dirty="0">
              <a:solidFill>
                <a:prstClr val="black"/>
              </a:solidFill>
            </a:endParaRPr>
          </a:p>
          <a:p>
            <a:pPr lvl="0" eaLnBrk="1" hangingPunct="1">
              <a:buNone/>
            </a:pPr>
            <a:endParaRPr lang="nn-NO" dirty="0">
              <a:solidFill>
                <a:prstClr val="black"/>
              </a:solidFill>
            </a:endParaRPr>
          </a:p>
          <a:p>
            <a:pPr lvl="0" eaLnBrk="1" hangingPunct="1"/>
            <a:r>
              <a:rPr lang="nn-NO" dirty="0">
                <a:solidFill>
                  <a:prstClr val="black"/>
                </a:solidFill>
              </a:rPr>
              <a:t>Rollespel i nokre få minutt</a:t>
            </a:r>
          </a:p>
          <a:p>
            <a:pPr lvl="0" eaLnBrk="1" hangingPunct="1">
              <a:buNone/>
            </a:pPr>
            <a:endParaRPr lang="nn-NO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69C72-F545-4DB6-8BFE-F9B7CC8A3D83}" type="slidenum">
              <a:rPr lang="nn-NO" smtClean="0"/>
              <a:pPr>
                <a:defRPr/>
              </a:pPr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1629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0"/>
            <a:ext cx="8229600" cy="1143000"/>
          </a:xfrm>
        </p:spPr>
        <p:txBody>
          <a:bodyPr/>
          <a:lstStyle/>
          <a:p>
            <a:pPr eaLnBrk="1" hangingPunct="1"/>
            <a:r>
              <a:rPr lang="nb-NO" sz="3200" b="1" dirty="0" err="1"/>
              <a:t>Prochaska</a:t>
            </a:r>
            <a:r>
              <a:rPr lang="nb-NO" sz="3200" b="1" dirty="0"/>
              <a:t> og </a:t>
            </a:r>
            <a:r>
              <a:rPr lang="nb-NO" sz="3200" b="1" dirty="0" err="1"/>
              <a:t>DiClemente</a:t>
            </a:r>
            <a:r>
              <a:rPr lang="nb-NO" sz="3200" b="1" dirty="0"/>
              <a:t>: endringsprosess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endParaRPr lang="nb-NO" smtClean="0"/>
          </a:p>
          <a:p>
            <a:pPr lvl="1" eaLnBrk="1" hangingPunct="1"/>
            <a:endParaRPr lang="nb-NO" smtClean="0"/>
          </a:p>
          <a:p>
            <a:pPr lvl="1" eaLnBrk="1" hangingPunct="1"/>
            <a:endParaRPr lang="nb-NO" smtClean="0"/>
          </a:p>
          <a:p>
            <a:pPr lvl="1" eaLnBrk="1" hangingPunct="1"/>
            <a:endParaRPr lang="nb-NO" smtClean="0"/>
          </a:p>
          <a:p>
            <a:pPr lvl="1" eaLnBrk="1" hangingPunct="1">
              <a:buFontTx/>
              <a:buNone/>
            </a:pPr>
            <a:endParaRPr lang="nb-NO" smtClean="0"/>
          </a:p>
        </p:txBody>
      </p:sp>
      <p:sp>
        <p:nvSpPr>
          <p:cNvPr id="35843" name="Plassholder for bunntekst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2000" b="1" smtClean="0">
                <a:solidFill>
                  <a:srgbClr val="898989"/>
                </a:solidFill>
                <a:latin typeface="Garamond" pitchFamily="18" charset="0"/>
                <a:ea typeface="MS PGothic"/>
                <a:cs typeface="MS PGothic"/>
              </a:rPr>
              <a:t>Inger Johanne Solheim og Mariann Iren Vigdal</a:t>
            </a:r>
            <a:endParaRPr lang="nb-NO" sz="2000" b="1">
              <a:solidFill>
                <a:srgbClr val="898989"/>
              </a:solidFill>
              <a:latin typeface="Garamond" pitchFamily="18" charset="0"/>
              <a:ea typeface="MS PGothic"/>
              <a:cs typeface="MS PGothic"/>
            </a:endParaRPr>
          </a:p>
        </p:txBody>
      </p:sp>
      <p:sp>
        <p:nvSpPr>
          <p:cNvPr id="35845" name="Oval 4"/>
          <p:cNvSpPr>
            <a:spLocks noChangeArrowheads="1"/>
          </p:cNvSpPr>
          <p:nvPr/>
        </p:nvSpPr>
        <p:spPr bwMode="auto">
          <a:xfrm>
            <a:off x="3792539" y="1844676"/>
            <a:ext cx="4535487" cy="4105275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n-NO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6096000" y="1844676"/>
            <a:ext cx="0" cy="41052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 flipH="1">
            <a:off x="6096001" y="2708275"/>
            <a:ext cx="1800225" cy="129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6096000" y="4005263"/>
            <a:ext cx="1728788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 flipH="1" flipV="1">
            <a:off x="4224338" y="2708275"/>
            <a:ext cx="1871662" cy="12969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50" name="Line 9"/>
          <p:cNvSpPr>
            <a:spLocks noChangeShapeType="1"/>
          </p:cNvSpPr>
          <p:nvPr/>
        </p:nvSpPr>
        <p:spPr bwMode="auto">
          <a:xfrm flipH="1">
            <a:off x="4224338" y="4005263"/>
            <a:ext cx="1871662" cy="1079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7086601" y="1066800"/>
            <a:ext cx="3313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prstClr val="black"/>
                </a:solidFill>
                <a:latin typeface="Times New Roman" pitchFamily="18" charset="0"/>
              </a:rPr>
              <a:t>               Føroverveiing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8401051" y="3789363"/>
            <a:ext cx="2016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prstClr val="black"/>
                </a:solidFill>
                <a:latin typeface="Times New Roman" pitchFamily="18" charset="0"/>
              </a:rPr>
              <a:t>Overveiing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032626" y="5805488"/>
            <a:ext cx="2505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prstClr val="black"/>
                </a:solidFill>
                <a:latin typeface="Times New Roman" pitchFamily="18" charset="0"/>
              </a:rPr>
              <a:t>Førebuing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575050" y="5734050"/>
            <a:ext cx="2089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prstClr val="black"/>
                </a:solidFill>
                <a:latin typeface="Times New Roman" pitchFamily="18" charset="0"/>
              </a:rPr>
              <a:t>Handling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2173289" y="3789363"/>
            <a:ext cx="1654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prstClr val="black"/>
                </a:solidFill>
                <a:latin typeface="Times New Roman" pitchFamily="18" charset="0"/>
              </a:rPr>
              <a:t>Tilbakefall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3252789" y="1600200"/>
            <a:ext cx="1800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b-NO" sz="2000" b="1">
                <a:solidFill>
                  <a:prstClr val="black"/>
                </a:solidFill>
                <a:latin typeface="Times New Roman" pitchFamily="18" charset="0"/>
              </a:rPr>
              <a:t>Vedlikehald</a:t>
            </a:r>
          </a:p>
        </p:txBody>
      </p:sp>
      <p:sp>
        <p:nvSpPr>
          <p:cNvPr id="35857" name="Line 16"/>
          <p:cNvSpPr>
            <a:spLocks noChangeShapeType="1"/>
          </p:cNvSpPr>
          <p:nvPr/>
        </p:nvSpPr>
        <p:spPr bwMode="auto">
          <a:xfrm>
            <a:off x="8040688" y="2276475"/>
            <a:ext cx="360362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58" name="Line 17"/>
          <p:cNvSpPr>
            <a:spLocks noChangeShapeType="1"/>
          </p:cNvSpPr>
          <p:nvPr/>
        </p:nvSpPr>
        <p:spPr bwMode="auto">
          <a:xfrm flipH="1">
            <a:off x="8183563" y="4941888"/>
            <a:ext cx="360362" cy="431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59" name="Line 18"/>
          <p:cNvSpPr>
            <a:spLocks noChangeShapeType="1"/>
          </p:cNvSpPr>
          <p:nvPr/>
        </p:nvSpPr>
        <p:spPr bwMode="auto">
          <a:xfrm flipH="1">
            <a:off x="5735639" y="6237288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60" name="Line 19"/>
          <p:cNvSpPr>
            <a:spLocks noChangeShapeType="1"/>
          </p:cNvSpPr>
          <p:nvPr/>
        </p:nvSpPr>
        <p:spPr bwMode="auto">
          <a:xfrm flipH="1" flipV="1">
            <a:off x="3792538" y="4941889"/>
            <a:ext cx="360362" cy="50323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61" name="Line 20"/>
          <p:cNvSpPr>
            <a:spLocks noChangeShapeType="1"/>
          </p:cNvSpPr>
          <p:nvPr/>
        </p:nvSpPr>
        <p:spPr bwMode="auto">
          <a:xfrm flipV="1">
            <a:off x="3792538" y="2276476"/>
            <a:ext cx="360362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62" name="Line 21"/>
          <p:cNvSpPr>
            <a:spLocks noChangeShapeType="1"/>
          </p:cNvSpPr>
          <p:nvPr/>
        </p:nvSpPr>
        <p:spPr bwMode="auto">
          <a:xfrm>
            <a:off x="5664201" y="1628775"/>
            <a:ext cx="7207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5863" name="Line 16"/>
          <p:cNvSpPr>
            <a:spLocks noChangeShapeType="1"/>
          </p:cNvSpPr>
          <p:nvPr/>
        </p:nvSpPr>
        <p:spPr bwMode="auto">
          <a:xfrm flipH="1">
            <a:off x="7543800" y="1371600"/>
            <a:ext cx="3048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93078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516" grpId="0"/>
      <p:bldP spid="21517" grpId="0"/>
      <p:bldP spid="21518" grpId="0"/>
      <p:bldP spid="215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err="1"/>
              <a:t>Prochaska</a:t>
            </a:r>
            <a:r>
              <a:rPr lang="nb-NO" sz="3200" b="1" dirty="0"/>
              <a:t> og </a:t>
            </a:r>
            <a:r>
              <a:rPr lang="nb-NO" sz="3200" b="1" dirty="0" err="1"/>
              <a:t>DiClemente</a:t>
            </a:r>
            <a:r>
              <a:rPr lang="nb-NO" sz="3200" b="1" dirty="0"/>
              <a:t>: endringsprosessen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1" dirty="0" err="1" smtClean="0"/>
              <a:t>Førovervegingsfasen</a:t>
            </a:r>
            <a:endParaRPr lang="nn-NO" b="1" dirty="0" smtClean="0"/>
          </a:p>
          <a:p>
            <a:pPr lvl="1"/>
            <a:r>
              <a:rPr lang="nn-NO" sz="2000" dirty="0"/>
              <a:t>Manglar ei problemoppleving</a:t>
            </a:r>
          </a:p>
          <a:p>
            <a:pPr lvl="1"/>
            <a:r>
              <a:rPr lang="nn-NO" sz="2000" dirty="0"/>
              <a:t>Lite mottakeleg for informasjon</a:t>
            </a:r>
          </a:p>
          <a:p>
            <a:pPr lvl="1"/>
            <a:r>
              <a:rPr lang="nn-NO" sz="2000" dirty="0"/>
              <a:t>Lite innstilt på endring</a:t>
            </a:r>
          </a:p>
          <a:p>
            <a:pPr lvl="1"/>
            <a:r>
              <a:rPr lang="nn-NO" sz="2000" dirty="0"/>
              <a:t>Dei positive konsekvensane vert opplevde som større enn dei negative.</a:t>
            </a:r>
          </a:p>
          <a:p>
            <a:pPr lvl="1"/>
            <a:r>
              <a:rPr lang="nn-NO" sz="2000" dirty="0"/>
              <a:t>Andre menneskje opplever at åtferda fører til problem</a:t>
            </a:r>
          </a:p>
          <a:p>
            <a:pPr lvl="1"/>
            <a:r>
              <a:rPr lang="nn-NO" sz="2000" dirty="0"/>
              <a:t>Åtferdsendring kan skje viss det blir eit ytre trykk, men denne endringa er ustabil og sannsynlegvis går personen tilbake til gammal vane når det ytre trykket opphøyrer.</a:t>
            </a:r>
          </a:p>
          <a:p>
            <a:pPr marL="0" indent="0">
              <a:buNone/>
            </a:pPr>
            <a:r>
              <a:rPr lang="nn-NO" sz="2400" dirty="0"/>
              <a:t>     </a:t>
            </a:r>
            <a:r>
              <a:rPr lang="nn-NO" sz="2400" u="sng" dirty="0"/>
              <a:t>Mål</a:t>
            </a:r>
            <a:r>
              <a:rPr lang="nn-NO" sz="2400" dirty="0"/>
              <a:t>: Utforska diskrepans</a:t>
            </a:r>
            <a:br>
              <a:rPr lang="nn-NO" sz="2400" dirty="0"/>
            </a:br>
            <a:endParaRPr lang="nn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9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err="1"/>
              <a:t>Prochaska</a:t>
            </a:r>
            <a:r>
              <a:rPr lang="nb-NO" sz="3200" b="1" dirty="0"/>
              <a:t> og </a:t>
            </a:r>
            <a:r>
              <a:rPr lang="nb-NO" sz="3200" b="1" dirty="0" err="1"/>
              <a:t>DiClemente</a:t>
            </a:r>
            <a:r>
              <a:rPr lang="nb-NO" sz="3200" b="1" dirty="0"/>
              <a:t>: endringsprosessen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1" dirty="0" err="1" smtClean="0"/>
              <a:t>Overvegingsfasen</a:t>
            </a:r>
            <a:endParaRPr lang="nn-NO" b="1" dirty="0" smtClean="0"/>
          </a:p>
          <a:p>
            <a:pPr lvl="1"/>
            <a:r>
              <a:rPr lang="nn-NO" sz="2000" dirty="0"/>
              <a:t>Problemoppleving- </a:t>
            </a:r>
            <a:r>
              <a:rPr lang="nn-NO" sz="2000" dirty="0" smtClean="0"/>
              <a:t>personen </a:t>
            </a:r>
            <a:r>
              <a:rPr lang="nn-NO" sz="2000" dirty="0"/>
              <a:t>opplever negative konsekvensar, men er usikker på kor stort problemet er.</a:t>
            </a:r>
          </a:p>
          <a:p>
            <a:pPr lvl="1"/>
            <a:r>
              <a:rPr lang="nn-NO" sz="2000" dirty="0"/>
              <a:t>Ambivalens- Opplever at </a:t>
            </a:r>
            <a:r>
              <a:rPr lang="nn-NO" sz="2000" dirty="0" smtClean="0"/>
              <a:t>åtferda </a:t>
            </a:r>
            <a:r>
              <a:rPr lang="nn-NO" sz="2000" dirty="0"/>
              <a:t>har både gode og mindre gode sider.</a:t>
            </a:r>
          </a:p>
          <a:p>
            <a:pPr lvl="1"/>
            <a:r>
              <a:rPr lang="nn-NO" sz="2000" dirty="0"/>
              <a:t>Vurderar endring, men er usikker-» Skal eg endra meg eller ikkje ?»</a:t>
            </a:r>
          </a:p>
          <a:p>
            <a:pPr lvl="1"/>
            <a:r>
              <a:rPr lang="nn-NO" sz="2000" dirty="0"/>
              <a:t>Skifting i åtferd og motivasjon</a:t>
            </a:r>
          </a:p>
          <a:p>
            <a:r>
              <a:rPr lang="nn-NO" sz="1800" dirty="0"/>
              <a:t>Feller: </a:t>
            </a:r>
            <a:r>
              <a:rPr lang="nn-NO" sz="1800" dirty="0" smtClean="0"/>
              <a:t>  Søkjer100 </a:t>
            </a:r>
            <a:r>
              <a:rPr lang="nn-NO" sz="1800" dirty="0"/>
              <a:t>% sikkerheit</a:t>
            </a:r>
            <a:br>
              <a:rPr lang="nn-NO" sz="1800" dirty="0"/>
            </a:br>
            <a:r>
              <a:rPr lang="nn-NO" sz="1800" dirty="0"/>
              <a:t>            Ventar på det magiske tidspunktet</a:t>
            </a:r>
            <a:br>
              <a:rPr lang="nn-NO" sz="1800" dirty="0"/>
            </a:br>
            <a:r>
              <a:rPr lang="nn-NO" sz="1800" dirty="0" smtClean="0"/>
              <a:t>            Søkjer </a:t>
            </a:r>
            <a:r>
              <a:rPr lang="nn-NO" sz="1800" dirty="0"/>
              <a:t>etter umogelege kompromiss</a:t>
            </a:r>
            <a:br>
              <a:rPr lang="nn-NO" sz="1800" dirty="0"/>
            </a:br>
            <a:r>
              <a:rPr lang="nn-NO" sz="1800" dirty="0" smtClean="0"/>
              <a:t>            </a:t>
            </a:r>
            <a:r>
              <a:rPr lang="nn-NO" sz="1800" dirty="0"/>
              <a:t>For tidleg handling</a:t>
            </a:r>
            <a:br>
              <a:rPr lang="nn-NO" sz="1800" dirty="0"/>
            </a:br>
            <a:endParaRPr lang="nn-NO" sz="1800" dirty="0" smtClean="0"/>
          </a:p>
          <a:p>
            <a:r>
              <a:rPr lang="nn-NO" sz="1800" u="sng" dirty="0" smtClean="0"/>
              <a:t>Mål</a:t>
            </a:r>
            <a:r>
              <a:rPr lang="nn-NO" sz="1800" u="sng" dirty="0"/>
              <a:t>:</a:t>
            </a:r>
            <a:r>
              <a:rPr lang="nn-NO" sz="1800" dirty="0"/>
              <a:t>	Utforska ambivalensen</a:t>
            </a:r>
          </a:p>
          <a:p>
            <a:endParaRPr lang="nn-NO" sz="2400" dirty="0"/>
          </a:p>
          <a:p>
            <a:endParaRPr lang="nn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err="1"/>
              <a:t>Prochaska</a:t>
            </a:r>
            <a:r>
              <a:rPr lang="nb-NO" sz="3200" b="1" dirty="0"/>
              <a:t> og </a:t>
            </a:r>
            <a:r>
              <a:rPr lang="nb-NO" sz="3200" b="1" dirty="0" err="1"/>
              <a:t>DiClemente</a:t>
            </a:r>
            <a:r>
              <a:rPr lang="nb-NO" sz="3200" b="1" dirty="0"/>
              <a:t>: endringsprosessen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1" dirty="0" smtClean="0"/>
              <a:t>Førebuingsfasen</a:t>
            </a:r>
          </a:p>
          <a:p>
            <a:pPr lvl="1"/>
            <a:r>
              <a:rPr lang="nn-NO" dirty="0" smtClean="0"/>
              <a:t>Tek ei avgjerd om endring i nær framtid </a:t>
            </a:r>
            <a:r>
              <a:rPr lang="nn-NO" sz="1600" dirty="0" smtClean="0"/>
              <a:t>(innan </a:t>
            </a:r>
            <a:r>
              <a:rPr lang="nn-NO" sz="1600" dirty="0"/>
              <a:t>2 </a:t>
            </a:r>
            <a:r>
              <a:rPr lang="nn-NO" sz="1600" dirty="0" smtClean="0"/>
              <a:t>md)</a:t>
            </a:r>
            <a:endParaRPr lang="nn-NO" sz="1600" dirty="0"/>
          </a:p>
          <a:p>
            <a:pPr lvl="1"/>
            <a:r>
              <a:rPr lang="nn-NO" dirty="0" smtClean="0"/>
              <a:t>Lagar konkrete planar</a:t>
            </a:r>
          </a:p>
          <a:p>
            <a:pPr lvl="1"/>
            <a:r>
              <a:rPr lang="nn-NO" dirty="0" smtClean="0"/>
              <a:t>Små endringsforsøk</a:t>
            </a:r>
          </a:p>
          <a:p>
            <a:pPr lvl="1"/>
            <a:r>
              <a:rPr lang="nn-NO" dirty="0" smtClean="0"/>
              <a:t>Førestillingar om livet etter endringa</a:t>
            </a:r>
          </a:p>
          <a:p>
            <a:pPr marL="0" indent="0">
              <a:buNone/>
            </a:pPr>
            <a:endParaRPr lang="nn-NO" u="sng" dirty="0" smtClean="0"/>
          </a:p>
          <a:p>
            <a:pPr marL="0" indent="0">
              <a:buNone/>
            </a:pPr>
            <a:r>
              <a:rPr lang="nn-NO" u="sng" dirty="0" smtClean="0"/>
              <a:t>Mål</a:t>
            </a:r>
            <a:r>
              <a:rPr lang="nn-NO" u="sng" dirty="0"/>
              <a:t>: </a:t>
            </a:r>
            <a:r>
              <a:rPr lang="nn-NO" dirty="0"/>
              <a:t>Støtte opp om å ta avgjerd og planlegge framgangsmåtar for å nå målet</a:t>
            </a:r>
            <a:endParaRPr lang="nn-NO" u="sng" dirty="0"/>
          </a:p>
          <a:p>
            <a:pPr marL="0" indent="0">
              <a:buNone/>
            </a:pPr>
            <a:endParaRPr lang="nn-NO" sz="2800" dirty="0"/>
          </a:p>
          <a:p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6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err="1"/>
              <a:t>Prochaska</a:t>
            </a:r>
            <a:r>
              <a:rPr lang="nb-NO" sz="3200" b="1" dirty="0"/>
              <a:t> og </a:t>
            </a:r>
            <a:r>
              <a:rPr lang="nb-NO" sz="3200" b="1" dirty="0" err="1"/>
              <a:t>DiClemente</a:t>
            </a:r>
            <a:r>
              <a:rPr lang="nb-NO" sz="3200" b="1" dirty="0"/>
              <a:t>: endringsprosess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n-NO" b="1" dirty="0" smtClean="0">
                <a:solidFill>
                  <a:prstClr val="black"/>
                </a:solidFill>
              </a:rPr>
              <a:t>Handlingsfasen</a:t>
            </a:r>
            <a:endParaRPr lang="nn-NO" b="1" dirty="0">
              <a:solidFill>
                <a:prstClr val="black"/>
              </a:solidFill>
            </a:endParaRPr>
          </a:p>
          <a:p>
            <a:pPr lvl="1"/>
            <a:r>
              <a:rPr lang="nn-NO" sz="2000" dirty="0"/>
              <a:t>Ein positiv og optimistisk fase</a:t>
            </a:r>
          </a:p>
          <a:p>
            <a:pPr lvl="1"/>
            <a:r>
              <a:rPr lang="nn-NO" sz="2000" dirty="0"/>
              <a:t>Endringa vert no synleg for andre</a:t>
            </a:r>
          </a:p>
          <a:p>
            <a:pPr lvl="1"/>
            <a:r>
              <a:rPr lang="nn-NO" sz="2000" dirty="0"/>
              <a:t>Stor innsats frå </a:t>
            </a:r>
            <a:r>
              <a:rPr lang="nn-NO" sz="2000" dirty="0" smtClean="0"/>
              <a:t>personen- </a:t>
            </a:r>
            <a:r>
              <a:rPr lang="nn-NO" sz="2000" dirty="0"/>
              <a:t>Endring av åtferd, tankar og miljø</a:t>
            </a:r>
          </a:p>
          <a:p>
            <a:pPr lvl="1"/>
            <a:r>
              <a:rPr lang="nn-NO" sz="2000" dirty="0"/>
              <a:t>Aktiv bruk av meistringsstrategiar</a:t>
            </a:r>
          </a:p>
          <a:p>
            <a:pPr marL="356616" lvl="2" indent="0">
              <a:buNone/>
            </a:pPr>
            <a:r>
              <a:rPr lang="nn-NO" sz="1200" dirty="0"/>
              <a:t>	</a:t>
            </a:r>
            <a:r>
              <a:rPr lang="nn-NO" u="sng" dirty="0" smtClean="0"/>
              <a:t>Feller</a:t>
            </a:r>
            <a:r>
              <a:rPr lang="nn-NO" dirty="0"/>
              <a:t>:    </a:t>
            </a:r>
            <a:endParaRPr lang="nn-NO" dirty="0" smtClean="0"/>
          </a:p>
          <a:p>
            <a:pPr marL="822960" lvl="5" indent="0">
              <a:buNone/>
            </a:pPr>
            <a:r>
              <a:rPr lang="nn-NO" dirty="0" smtClean="0"/>
              <a:t>              </a:t>
            </a:r>
            <a:r>
              <a:rPr lang="nn-NO" dirty="0"/>
              <a:t>For dårleg førebuing og </a:t>
            </a:r>
            <a:r>
              <a:rPr lang="nn-NO" dirty="0" smtClean="0"/>
              <a:t>planlegging</a:t>
            </a:r>
            <a:br>
              <a:rPr lang="nn-NO" dirty="0" smtClean="0"/>
            </a:br>
            <a:r>
              <a:rPr lang="nn-NO" dirty="0" smtClean="0"/>
              <a:t>              For </a:t>
            </a:r>
            <a:r>
              <a:rPr lang="nn-NO" dirty="0"/>
              <a:t>lite variasjon i meistringsåtferd- klamring til ein strategi</a:t>
            </a:r>
            <a:br>
              <a:rPr lang="nn-NO" dirty="0"/>
            </a:br>
            <a:r>
              <a:rPr lang="nn-NO" dirty="0"/>
              <a:t>              </a:t>
            </a:r>
            <a:r>
              <a:rPr lang="nn-NO" dirty="0" smtClean="0"/>
              <a:t>For </a:t>
            </a:r>
            <a:r>
              <a:rPr lang="nn-NO" dirty="0"/>
              <a:t>lita investering i endringane</a:t>
            </a:r>
            <a:br>
              <a:rPr lang="nn-NO" dirty="0"/>
            </a:br>
            <a:r>
              <a:rPr lang="nn-NO" dirty="0"/>
              <a:t>              </a:t>
            </a:r>
            <a:r>
              <a:rPr lang="nn-NO" dirty="0" smtClean="0"/>
              <a:t>Gjera </a:t>
            </a:r>
            <a:r>
              <a:rPr lang="nn-NO" dirty="0"/>
              <a:t>det slik som ein har gjort før, men mislukkast med.</a:t>
            </a:r>
          </a:p>
          <a:p>
            <a:pPr marL="0" indent="0">
              <a:buNone/>
            </a:pPr>
            <a:r>
              <a:rPr lang="nn-NO" sz="2000" u="sng" dirty="0"/>
              <a:t>Mål</a:t>
            </a:r>
            <a:r>
              <a:rPr lang="nn-NO" sz="2000" dirty="0"/>
              <a:t>: Støtte </a:t>
            </a:r>
            <a:r>
              <a:rPr lang="nn-NO" sz="2000" dirty="0" err="1"/>
              <a:t>meistring</a:t>
            </a:r>
            <a:endParaRPr lang="nn-NO" sz="2000" u="sng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42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b="1" dirty="0" err="1"/>
              <a:t>Prochaska</a:t>
            </a:r>
            <a:r>
              <a:rPr lang="nb-NO" sz="3200" b="1" dirty="0"/>
              <a:t> og </a:t>
            </a:r>
            <a:r>
              <a:rPr lang="nb-NO" sz="3200" b="1" dirty="0" err="1"/>
              <a:t>DiClemente</a:t>
            </a:r>
            <a:r>
              <a:rPr lang="nb-NO" sz="3200" b="1" dirty="0"/>
              <a:t>: endringsprosess</a:t>
            </a:r>
            <a:endParaRPr lang="nn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b="1" dirty="0" smtClean="0">
                <a:solidFill>
                  <a:prstClr val="black"/>
                </a:solidFill>
              </a:rPr>
              <a:t>Vedlikehaldsfasen</a:t>
            </a:r>
            <a:endParaRPr lang="nn-NO" b="1" dirty="0">
              <a:solidFill>
                <a:prstClr val="black"/>
              </a:solidFill>
            </a:endParaRPr>
          </a:p>
          <a:p>
            <a:pPr lvl="1"/>
            <a:r>
              <a:rPr lang="nn-NO" sz="2400" dirty="0" smtClean="0"/>
              <a:t>Halda fast på </a:t>
            </a:r>
            <a:r>
              <a:rPr lang="nn-NO" sz="2400" dirty="0"/>
              <a:t>endringa</a:t>
            </a:r>
          </a:p>
          <a:p>
            <a:pPr lvl="1"/>
            <a:r>
              <a:rPr lang="nn-NO" sz="2400" dirty="0"/>
              <a:t>Vedlikehalde motivasjonen – iverksett endring er ikkje varig endring</a:t>
            </a:r>
          </a:p>
          <a:p>
            <a:pPr marL="0" indent="0">
              <a:buNone/>
            </a:pPr>
            <a:endParaRPr lang="nn-NO" sz="2800" dirty="0"/>
          </a:p>
          <a:p>
            <a:pPr marL="0" indent="0">
              <a:buNone/>
            </a:pPr>
            <a:endParaRPr lang="nn-NO" sz="2800" dirty="0"/>
          </a:p>
          <a:p>
            <a:pPr marL="0" indent="0">
              <a:buNone/>
            </a:pPr>
            <a:r>
              <a:rPr lang="nn-NO" sz="2800" dirty="0"/>
              <a:t>Mål: Identifisere risiko og lage kriseplaner</a:t>
            </a:r>
            <a:br>
              <a:rPr lang="nn-NO" sz="2800" dirty="0"/>
            </a:br>
            <a:endParaRPr lang="nn-NO" sz="28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 smtClean="0"/>
              <a:t>Inger Johanne Solheim og Mariann Iren Vigdal</a:t>
            </a:r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2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298</TotalTime>
  <Words>976</Words>
  <Application>Microsoft Office PowerPoint</Application>
  <PresentationFormat>Egendefinert</PresentationFormat>
  <Paragraphs>225</Paragraphs>
  <Slides>22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22</vt:i4>
      </vt:variant>
    </vt:vector>
  </HeadingPairs>
  <TitlesOfParts>
    <vt:vector size="23" baseType="lpstr">
      <vt:lpstr>Integral</vt:lpstr>
      <vt:lpstr>Kommunikasjonsteknikkar i Motiverande intervju </vt:lpstr>
      <vt:lpstr>Plan for seminaret</vt:lpstr>
      <vt:lpstr>Øving: overtaling</vt:lpstr>
      <vt:lpstr>Prochaska og DiClemente: endringsprosess</vt:lpstr>
      <vt:lpstr>Prochaska og DiClemente: endringsprosessen</vt:lpstr>
      <vt:lpstr>Prochaska og DiClemente: endringsprosessen</vt:lpstr>
      <vt:lpstr>Prochaska og DiClemente: endringsprosessen</vt:lpstr>
      <vt:lpstr>Prochaska og DiClemente: endringsprosess</vt:lpstr>
      <vt:lpstr>Prochaska og DiClemente: endringsprosess</vt:lpstr>
      <vt:lpstr>Prochaska og DiClemente: endringsprosess</vt:lpstr>
      <vt:lpstr>Ambivalens</vt:lpstr>
      <vt:lpstr>Kommunikasjonsteknikkar</vt:lpstr>
      <vt:lpstr>Kommunikasjonsteknikkar</vt:lpstr>
      <vt:lpstr>PowerPoint-presentasjon</vt:lpstr>
      <vt:lpstr>Refleksjonar</vt:lpstr>
      <vt:lpstr>Refleksjonar</vt:lpstr>
      <vt:lpstr>Refleksjonar</vt:lpstr>
      <vt:lpstr>Ambivalens</vt:lpstr>
      <vt:lpstr>Refleksjonar</vt:lpstr>
      <vt:lpstr>Refleksjonar</vt:lpstr>
      <vt:lpstr>Refleksjonar</vt:lpstr>
      <vt:lpstr>PowerPoint-presentasjon</vt:lpstr>
    </vt:vector>
  </TitlesOfParts>
  <Company>Høgskulen i Sogn og Fjordane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Motiverande intervju</dc:title>
  <dc:creator>Mariann Iren Vigdal</dc:creator>
  <cp:lastModifiedBy>Furuli Barnehage</cp:lastModifiedBy>
  <cp:revision>40</cp:revision>
  <dcterms:created xsi:type="dcterms:W3CDTF">2016-08-03T08:03:59Z</dcterms:created>
  <dcterms:modified xsi:type="dcterms:W3CDTF">2016-10-10T18:53:36Z</dcterms:modified>
</cp:coreProperties>
</file>